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655" r:id="rId3"/>
    <p:sldId id="708" r:id="rId4"/>
    <p:sldId id="544" r:id="rId5"/>
    <p:sldId id="727" r:id="rId6"/>
    <p:sldId id="718" r:id="rId7"/>
    <p:sldId id="715" r:id="rId8"/>
    <p:sldId id="730" r:id="rId9"/>
    <p:sldId id="717" r:id="rId10"/>
    <p:sldId id="731" r:id="rId11"/>
    <p:sldId id="725" r:id="rId12"/>
    <p:sldId id="726" r:id="rId13"/>
    <p:sldId id="728" r:id="rId14"/>
    <p:sldId id="729" r:id="rId15"/>
    <p:sldId id="696" r:id="rId16"/>
    <p:sldId id="724" r:id="rId17"/>
    <p:sldId id="682" r:id="rId18"/>
    <p:sldId id="716" r:id="rId19"/>
    <p:sldId id="719" r:id="rId20"/>
    <p:sldId id="720" r:id="rId21"/>
    <p:sldId id="697" r:id="rId22"/>
    <p:sldId id="699" r:id="rId23"/>
    <p:sldId id="698" r:id="rId24"/>
    <p:sldId id="687" r:id="rId25"/>
    <p:sldId id="712" r:id="rId26"/>
    <p:sldId id="713" r:id="rId27"/>
    <p:sldId id="689" r:id="rId28"/>
    <p:sldId id="721" r:id="rId29"/>
    <p:sldId id="685" r:id="rId30"/>
    <p:sldId id="707" r:id="rId31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  <p:extLst>
    <p:ext uri="{521415D9-36F7-43E2-AB2F-B90AF26B5E84}">
      <p14:sectionLst xmlns:p14="http://schemas.microsoft.com/office/powerpoint/2010/main">
        <p14:section name="Section par défaut" id="{539330C8-EEF1-4D77-A4A3-66469C5EF49B}">
          <p14:sldIdLst>
            <p14:sldId id="256"/>
            <p14:sldId id="655"/>
            <p14:sldId id="708"/>
            <p14:sldId id="544"/>
            <p14:sldId id="727"/>
            <p14:sldId id="718"/>
            <p14:sldId id="715"/>
            <p14:sldId id="730"/>
            <p14:sldId id="717"/>
            <p14:sldId id="731"/>
            <p14:sldId id="725"/>
            <p14:sldId id="726"/>
            <p14:sldId id="728"/>
            <p14:sldId id="729"/>
            <p14:sldId id="696"/>
            <p14:sldId id="724"/>
            <p14:sldId id="682"/>
            <p14:sldId id="716"/>
            <p14:sldId id="719"/>
            <p14:sldId id="720"/>
            <p14:sldId id="697"/>
            <p14:sldId id="699"/>
            <p14:sldId id="698"/>
            <p14:sldId id="687"/>
            <p14:sldId id="712"/>
            <p14:sldId id="713"/>
            <p14:sldId id="689"/>
            <p14:sldId id="721"/>
            <p14:sldId id="685"/>
            <p14:sldId id="707"/>
          </p14:sldIdLst>
        </p14:section>
        <p14:section name="Section sans titre" id="{5E7D2DA4-D6C9-44E4-818B-C62B1B2EB18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B41660"/>
    <a:srgbClr val="008080"/>
    <a:srgbClr val="FF9900"/>
    <a:srgbClr val="96004B"/>
    <a:srgbClr val="910048"/>
    <a:srgbClr val="AB0556"/>
    <a:srgbClr val="2E9248"/>
    <a:srgbClr val="A4F3FE"/>
    <a:srgbClr val="EA8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7097A-8225-4DBE-8860-F78B8A8ABCE4}" v="1113" dt="2019-09-16T12:53:25.1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22" autoAdjust="0"/>
    <p:restoredTop sz="92351" autoAdjust="0"/>
  </p:normalViewPr>
  <p:slideViewPr>
    <p:cSldViewPr>
      <p:cViewPr varScale="1">
        <p:scale>
          <a:sx n="113" d="100"/>
          <a:sy n="113" d="100"/>
        </p:scale>
        <p:origin x="165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guel Angel SOBAS" userId="9932437c-ef19-4670-81f3-f3ff0ba096f6" providerId="ADAL" clId="{11B7097A-8225-4DBE-8860-F78B8A8ABCE4}"/>
    <pc:docChg chg="modSld">
      <pc:chgData name="Miguel Angel SOBAS" userId="9932437c-ef19-4670-81f3-f3ff0ba096f6" providerId="ADAL" clId="{11B7097A-8225-4DBE-8860-F78B8A8ABCE4}" dt="2019-09-16T12:53:27.190" v="13" actId="20577"/>
      <pc:docMkLst>
        <pc:docMk/>
      </pc:docMkLst>
      <pc:sldChg chg="modSp">
        <pc:chgData name="Miguel Angel SOBAS" userId="9932437c-ef19-4670-81f3-f3ff0ba096f6" providerId="ADAL" clId="{11B7097A-8225-4DBE-8860-F78B8A8ABCE4}" dt="2019-09-16T12:53:27.190" v="13" actId="20577"/>
        <pc:sldMkLst>
          <pc:docMk/>
          <pc:sldMk cId="473963428" sldId="715"/>
        </pc:sldMkLst>
        <pc:graphicFrameChg chg="mod modGraphic">
          <ac:chgData name="Miguel Angel SOBAS" userId="9932437c-ef19-4670-81f3-f3ff0ba096f6" providerId="ADAL" clId="{11B7097A-8225-4DBE-8860-F78B8A8ABCE4}" dt="2019-09-16T12:53:27.190" v="13" actId="20577"/>
          <ac:graphicFrameMkLst>
            <pc:docMk/>
            <pc:sldMk cId="473963428" sldId="715"/>
            <ac:graphicFrameMk id="3" creationId="{52356783-F128-4224-863D-D9C3F1BE1A60}"/>
          </ac:graphicFrameMkLst>
        </pc:graphicFrameChg>
      </pc:sldChg>
    </pc:docChg>
  </pc:docChgLst>
  <pc:docChgLst>
    <pc:chgData name="Miguel Angel SOBAS" userId="9932437c-ef19-4670-81f3-f3ff0ba096f6" providerId="ADAL" clId="{1F22DC08-E716-4CE4-ABDF-A8EB2C9B4016}"/>
    <pc:docChg chg="undo custSel addSld delSld modSld modSection">
      <pc:chgData name="Miguel Angel SOBAS" userId="9932437c-ef19-4670-81f3-f3ff0ba096f6" providerId="ADAL" clId="{1F22DC08-E716-4CE4-ABDF-A8EB2C9B4016}" dt="2019-09-11T10:08:41.391" v="2117" actId="2696"/>
      <pc:docMkLst>
        <pc:docMk/>
      </pc:docMkLst>
      <pc:sldChg chg="addSp">
        <pc:chgData name="Miguel Angel SOBAS" userId="9932437c-ef19-4670-81f3-f3ff0ba096f6" providerId="ADAL" clId="{1F22DC08-E716-4CE4-ABDF-A8EB2C9B4016}" dt="2019-09-11T09:24:55.401" v="0"/>
        <pc:sldMkLst>
          <pc:docMk/>
          <pc:sldMk cId="0" sldId="256"/>
        </pc:sldMkLst>
        <pc:spChg chg="add">
          <ac:chgData name="Miguel Angel SOBAS" userId="9932437c-ef19-4670-81f3-f3ff0ba096f6" providerId="ADAL" clId="{1F22DC08-E716-4CE4-ABDF-A8EB2C9B4016}" dt="2019-09-11T09:24:55.401" v="0"/>
          <ac:spMkLst>
            <pc:docMk/>
            <pc:sldMk cId="0" sldId="256"/>
            <ac:spMk id="6" creationId="{C8FF8C72-7F6C-48DB-91CD-3268C8E94777}"/>
          </ac:spMkLst>
        </pc:spChg>
      </pc:sldChg>
      <pc:sldChg chg="addSp modSp">
        <pc:chgData name="Miguel Angel SOBAS" userId="9932437c-ef19-4670-81f3-f3ff0ba096f6" providerId="ADAL" clId="{1F22DC08-E716-4CE4-ABDF-A8EB2C9B4016}" dt="2019-09-11T09:33:29.678" v="138" actId="1076"/>
        <pc:sldMkLst>
          <pc:docMk/>
          <pc:sldMk cId="2170912719" sldId="544"/>
        </pc:sldMkLst>
        <pc:spChg chg="mod">
          <ac:chgData name="Miguel Angel SOBAS" userId="9932437c-ef19-4670-81f3-f3ff0ba096f6" providerId="ADAL" clId="{1F22DC08-E716-4CE4-ABDF-A8EB2C9B4016}" dt="2019-09-11T09:26:41.153" v="11" actId="20577"/>
          <ac:spMkLst>
            <pc:docMk/>
            <pc:sldMk cId="2170912719" sldId="544"/>
            <ac:spMk id="2" creationId="{00000000-0000-0000-0000-000000000000}"/>
          </ac:spMkLst>
        </pc:spChg>
        <pc:picChg chg="add mod modCrop">
          <ac:chgData name="Miguel Angel SOBAS" userId="9932437c-ef19-4670-81f3-f3ff0ba096f6" providerId="ADAL" clId="{1F22DC08-E716-4CE4-ABDF-A8EB2C9B4016}" dt="2019-09-11T09:33:29.678" v="138" actId="1076"/>
          <ac:picMkLst>
            <pc:docMk/>
            <pc:sldMk cId="2170912719" sldId="544"/>
            <ac:picMk id="4" creationId="{2C1A9FDA-E145-41EB-98F6-0A74269D49E8}"/>
          </ac:picMkLst>
        </pc:picChg>
      </pc:sldChg>
      <pc:sldChg chg="modSp">
        <pc:chgData name="Miguel Angel SOBAS" userId="9932437c-ef19-4670-81f3-f3ff0ba096f6" providerId="ADAL" clId="{1F22DC08-E716-4CE4-ABDF-A8EB2C9B4016}" dt="2019-09-11T09:32:19.327" v="134" actId="108"/>
        <pc:sldMkLst>
          <pc:docMk/>
          <pc:sldMk cId="3346311237" sldId="655"/>
        </pc:sldMkLst>
        <pc:spChg chg="mod">
          <ac:chgData name="Miguel Angel SOBAS" userId="9932437c-ef19-4670-81f3-f3ff0ba096f6" providerId="ADAL" clId="{1F22DC08-E716-4CE4-ABDF-A8EB2C9B4016}" dt="2019-09-11T09:31:37.174" v="98" actId="20577"/>
          <ac:spMkLst>
            <pc:docMk/>
            <pc:sldMk cId="3346311237" sldId="655"/>
            <ac:spMk id="10" creationId="{0FAF289B-9FB8-4B70-8C0A-A0B892BF2F60}"/>
          </ac:spMkLst>
        </pc:spChg>
        <pc:graphicFrameChg chg="mod modGraphic">
          <ac:chgData name="Miguel Angel SOBAS" userId="9932437c-ef19-4670-81f3-f3ff0ba096f6" providerId="ADAL" clId="{1F22DC08-E716-4CE4-ABDF-A8EB2C9B4016}" dt="2019-09-11T09:32:19.327" v="134" actId="108"/>
          <ac:graphicFrameMkLst>
            <pc:docMk/>
            <pc:sldMk cId="3346311237" sldId="655"/>
            <ac:graphicFrameMk id="5" creationId="{DA180ED5-1A3A-4A59-833C-AC52A735F9ED}"/>
          </ac:graphicFrameMkLst>
        </pc:graphicFrameChg>
        <pc:graphicFrameChg chg="mod modGraphic">
          <ac:chgData name="Miguel Angel SOBAS" userId="9932437c-ef19-4670-81f3-f3ff0ba096f6" providerId="ADAL" clId="{1F22DC08-E716-4CE4-ABDF-A8EB2C9B4016}" dt="2019-09-11T09:30:56.510" v="91" actId="20577"/>
          <ac:graphicFrameMkLst>
            <pc:docMk/>
            <pc:sldMk cId="3346311237" sldId="655"/>
            <ac:graphicFrameMk id="9" creationId="{47455CCE-7BE4-4DF9-AEEB-861C568C1CEB}"/>
          </ac:graphicFrameMkLst>
        </pc:graphicFrameChg>
      </pc:sldChg>
      <pc:sldChg chg="modSp">
        <pc:chgData name="Miguel Angel SOBAS" userId="9932437c-ef19-4670-81f3-f3ff0ba096f6" providerId="ADAL" clId="{1F22DC08-E716-4CE4-ABDF-A8EB2C9B4016}" dt="2019-09-11T10:05:20.415" v="1938" actId="207"/>
        <pc:sldMkLst>
          <pc:docMk/>
          <pc:sldMk cId="2381631639" sldId="687"/>
        </pc:sldMkLst>
        <pc:spChg chg="mod">
          <ac:chgData name="Miguel Angel SOBAS" userId="9932437c-ef19-4670-81f3-f3ff0ba096f6" providerId="ADAL" clId="{1F22DC08-E716-4CE4-ABDF-A8EB2C9B4016}" dt="2019-09-11T10:05:20.415" v="1938" actId="207"/>
          <ac:spMkLst>
            <pc:docMk/>
            <pc:sldMk cId="2381631639" sldId="687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10:06:58.672" v="2054" actId="207"/>
        <pc:sldMkLst>
          <pc:docMk/>
          <pc:sldMk cId="3082402350" sldId="689"/>
        </pc:sldMkLst>
        <pc:spChg chg="mod">
          <ac:chgData name="Miguel Angel SOBAS" userId="9932437c-ef19-4670-81f3-f3ff0ba096f6" providerId="ADAL" clId="{1F22DC08-E716-4CE4-ABDF-A8EB2C9B4016}" dt="2019-09-11T10:06:58.672" v="2054" actId="207"/>
          <ac:spMkLst>
            <pc:docMk/>
            <pc:sldMk cId="3082402350" sldId="689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09:57:35.575" v="1549" actId="207"/>
        <pc:sldMkLst>
          <pc:docMk/>
          <pc:sldMk cId="673106407" sldId="696"/>
        </pc:sldMkLst>
        <pc:spChg chg="mod">
          <ac:chgData name="Miguel Angel SOBAS" userId="9932437c-ef19-4670-81f3-f3ff0ba096f6" providerId="ADAL" clId="{1F22DC08-E716-4CE4-ABDF-A8EB2C9B4016}" dt="2019-09-11T09:57:35.575" v="1549" actId="207"/>
          <ac:spMkLst>
            <pc:docMk/>
            <pc:sldMk cId="673106407" sldId="696"/>
            <ac:spMk id="10" creationId="{4DD1B030-D8EE-4B93-90ED-571F802C08C5}"/>
          </ac:spMkLst>
        </pc:spChg>
      </pc:sldChg>
      <pc:sldChg chg="modSp">
        <pc:chgData name="Miguel Angel SOBAS" userId="9932437c-ef19-4670-81f3-f3ff0ba096f6" providerId="ADAL" clId="{1F22DC08-E716-4CE4-ABDF-A8EB2C9B4016}" dt="2019-09-11T10:02:11.574" v="1836" actId="207"/>
        <pc:sldMkLst>
          <pc:docMk/>
          <pc:sldMk cId="3739833204" sldId="697"/>
        </pc:sldMkLst>
        <pc:spChg chg="mod">
          <ac:chgData name="Miguel Angel SOBAS" userId="9932437c-ef19-4670-81f3-f3ff0ba096f6" providerId="ADAL" clId="{1F22DC08-E716-4CE4-ABDF-A8EB2C9B4016}" dt="2019-09-11T10:02:11.574" v="1836" actId="207"/>
          <ac:spMkLst>
            <pc:docMk/>
            <pc:sldMk cId="3739833204" sldId="697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10:04:29.260" v="1870" actId="207"/>
        <pc:sldMkLst>
          <pc:docMk/>
          <pc:sldMk cId="3167819077" sldId="698"/>
        </pc:sldMkLst>
        <pc:spChg chg="mod">
          <ac:chgData name="Miguel Angel SOBAS" userId="9932437c-ef19-4670-81f3-f3ff0ba096f6" providerId="ADAL" clId="{1F22DC08-E716-4CE4-ABDF-A8EB2C9B4016}" dt="2019-09-11T10:04:29.260" v="1870" actId="207"/>
          <ac:spMkLst>
            <pc:docMk/>
            <pc:sldMk cId="3167819077" sldId="698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10:07:54.359" v="2111" actId="20577"/>
        <pc:sldMkLst>
          <pc:docMk/>
          <pc:sldMk cId="3719928783" sldId="707"/>
        </pc:sldMkLst>
        <pc:graphicFrameChg chg="modGraphic">
          <ac:chgData name="Miguel Angel SOBAS" userId="9932437c-ef19-4670-81f3-f3ff0ba096f6" providerId="ADAL" clId="{1F22DC08-E716-4CE4-ABDF-A8EB2C9B4016}" dt="2019-09-11T10:07:54.359" v="2111" actId="20577"/>
          <ac:graphicFrameMkLst>
            <pc:docMk/>
            <pc:sldMk cId="3719928783" sldId="707"/>
            <ac:graphicFrameMk id="3" creationId="{AB714BE9-9CD5-4698-9741-66A5BD762B8F}"/>
          </ac:graphicFrameMkLst>
        </pc:graphicFrameChg>
      </pc:sldChg>
      <pc:sldChg chg="modSp">
        <pc:chgData name="Miguel Angel SOBAS" userId="9932437c-ef19-4670-81f3-f3ff0ba096f6" providerId="ADAL" clId="{1F22DC08-E716-4CE4-ABDF-A8EB2C9B4016}" dt="2019-09-11T10:06:27.727" v="2009" actId="404"/>
        <pc:sldMkLst>
          <pc:docMk/>
          <pc:sldMk cId="135842900" sldId="712"/>
        </pc:sldMkLst>
        <pc:spChg chg="mod">
          <ac:chgData name="Miguel Angel SOBAS" userId="9932437c-ef19-4670-81f3-f3ff0ba096f6" providerId="ADAL" clId="{1F22DC08-E716-4CE4-ABDF-A8EB2C9B4016}" dt="2019-09-11T10:06:27.727" v="2009" actId="404"/>
          <ac:spMkLst>
            <pc:docMk/>
            <pc:sldMk cId="135842900" sldId="712"/>
            <ac:spMk id="2" creationId="{00000000-0000-0000-0000-000000000000}"/>
          </ac:spMkLst>
        </pc:spChg>
      </pc:sldChg>
      <pc:sldChg chg="modSp del modAnim">
        <pc:chgData name="Miguel Angel SOBAS" userId="9932437c-ef19-4670-81f3-f3ff0ba096f6" providerId="ADAL" clId="{1F22DC08-E716-4CE4-ABDF-A8EB2C9B4016}" dt="2019-09-11T10:06:32.462" v="2010" actId="2696"/>
        <pc:sldMkLst>
          <pc:docMk/>
          <pc:sldMk cId="1144473244" sldId="714"/>
        </pc:sldMkLst>
        <pc:spChg chg="mod">
          <ac:chgData name="Miguel Angel SOBAS" userId="9932437c-ef19-4670-81f3-f3ff0ba096f6" providerId="ADAL" clId="{1F22DC08-E716-4CE4-ABDF-A8EB2C9B4016}" dt="2019-09-11T10:05:38.887" v="1955" actId="6549"/>
          <ac:spMkLst>
            <pc:docMk/>
            <pc:sldMk cId="1144473244" sldId="714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09:37:16.333" v="347" actId="1076"/>
        <pc:sldMkLst>
          <pc:docMk/>
          <pc:sldMk cId="473963428" sldId="715"/>
        </pc:sldMkLst>
        <pc:graphicFrameChg chg="mod modGraphic">
          <ac:chgData name="Miguel Angel SOBAS" userId="9932437c-ef19-4670-81f3-f3ff0ba096f6" providerId="ADAL" clId="{1F22DC08-E716-4CE4-ABDF-A8EB2C9B4016}" dt="2019-09-11T09:37:16.333" v="347" actId="1076"/>
          <ac:graphicFrameMkLst>
            <pc:docMk/>
            <pc:sldMk cId="473963428" sldId="715"/>
            <ac:graphicFrameMk id="3" creationId="{52356783-F128-4224-863D-D9C3F1BE1A60}"/>
          </ac:graphicFrameMkLst>
        </pc:graphicFrameChg>
      </pc:sldChg>
      <pc:sldChg chg="modSp">
        <pc:chgData name="Miguel Angel SOBAS" userId="9932437c-ef19-4670-81f3-f3ff0ba096f6" providerId="ADAL" clId="{1F22DC08-E716-4CE4-ABDF-A8EB2C9B4016}" dt="2019-09-11T09:59:01.804" v="1651" actId="6549"/>
        <pc:sldMkLst>
          <pc:docMk/>
          <pc:sldMk cId="221230777" sldId="716"/>
        </pc:sldMkLst>
        <pc:spChg chg="mod">
          <ac:chgData name="Miguel Angel SOBAS" userId="9932437c-ef19-4670-81f3-f3ff0ba096f6" providerId="ADAL" clId="{1F22DC08-E716-4CE4-ABDF-A8EB2C9B4016}" dt="2019-09-11T09:59:01.804" v="1651" actId="6549"/>
          <ac:spMkLst>
            <pc:docMk/>
            <pc:sldMk cId="221230777" sldId="716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09:41:57.677" v="667" actId="1076"/>
        <pc:sldMkLst>
          <pc:docMk/>
          <pc:sldMk cId="361451467" sldId="717"/>
        </pc:sldMkLst>
        <pc:spChg chg="mod">
          <ac:chgData name="Miguel Angel SOBAS" userId="9932437c-ef19-4670-81f3-f3ff0ba096f6" providerId="ADAL" clId="{1F22DC08-E716-4CE4-ABDF-A8EB2C9B4016}" dt="2019-09-11T09:41:29.831" v="654" actId="207"/>
          <ac:spMkLst>
            <pc:docMk/>
            <pc:sldMk cId="361451467" sldId="717"/>
            <ac:spMk id="2" creationId="{00000000-0000-0000-0000-000000000000}"/>
          </ac:spMkLst>
        </pc:spChg>
        <pc:graphicFrameChg chg="mod modGraphic">
          <ac:chgData name="Miguel Angel SOBAS" userId="9932437c-ef19-4670-81f3-f3ff0ba096f6" providerId="ADAL" clId="{1F22DC08-E716-4CE4-ABDF-A8EB2C9B4016}" dt="2019-09-11T09:41:57.677" v="667" actId="1076"/>
          <ac:graphicFrameMkLst>
            <pc:docMk/>
            <pc:sldMk cId="361451467" sldId="717"/>
            <ac:graphicFrameMk id="3" creationId="{1184D244-0F7A-413D-9CF1-A55320013C6A}"/>
          </ac:graphicFrameMkLst>
        </pc:graphicFrameChg>
      </pc:sldChg>
      <pc:sldChg chg="modSp">
        <pc:chgData name="Miguel Angel SOBAS" userId="9932437c-ef19-4670-81f3-f3ff0ba096f6" providerId="ADAL" clId="{1F22DC08-E716-4CE4-ABDF-A8EB2C9B4016}" dt="2019-09-11T09:36:26.269" v="320" actId="207"/>
        <pc:sldMkLst>
          <pc:docMk/>
          <pc:sldMk cId="2789796955" sldId="718"/>
        </pc:sldMkLst>
        <pc:spChg chg="mod">
          <ac:chgData name="Miguel Angel SOBAS" userId="9932437c-ef19-4670-81f3-f3ff0ba096f6" providerId="ADAL" clId="{1F22DC08-E716-4CE4-ABDF-A8EB2C9B4016}" dt="2019-09-11T09:36:26.269" v="320" actId="207"/>
          <ac:spMkLst>
            <pc:docMk/>
            <pc:sldMk cId="2789796955" sldId="718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10:01:05.139" v="1729" actId="6549"/>
        <pc:sldMkLst>
          <pc:docMk/>
          <pc:sldMk cId="3327928036" sldId="719"/>
        </pc:sldMkLst>
        <pc:spChg chg="mod">
          <ac:chgData name="Miguel Angel SOBAS" userId="9932437c-ef19-4670-81f3-f3ff0ba096f6" providerId="ADAL" clId="{1F22DC08-E716-4CE4-ABDF-A8EB2C9B4016}" dt="2019-09-11T10:01:05.139" v="1729" actId="6549"/>
          <ac:spMkLst>
            <pc:docMk/>
            <pc:sldMk cId="3327928036" sldId="719"/>
            <ac:spMk id="2" creationId="{00000000-0000-0000-0000-000000000000}"/>
          </ac:spMkLst>
        </pc:spChg>
        <pc:graphicFrameChg chg="mod modGraphic">
          <ac:chgData name="Miguel Angel SOBAS" userId="9932437c-ef19-4670-81f3-f3ff0ba096f6" providerId="ADAL" clId="{1F22DC08-E716-4CE4-ABDF-A8EB2C9B4016}" dt="2019-09-11T10:00:43.854" v="1704" actId="1076"/>
          <ac:graphicFrameMkLst>
            <pc:docMk/>
            <pc:sldMk cId="3327928036" sldId="719"/>
            <ac:graphicFrameMk id="3" creationId="{DFD64ACF-DD57-45B6-8330-1ACFA3A1AAA4}"/>
          </ac:graphicFrameMkLst>
        </pc:graphicFrameChg>
      </pc:sldChg>
      <pc:sldChg chg="modSp">
        <pc:chgData name="Miguel Angel SOBAS" userId="9932437c-ef19-4670-81f3-f3ff0ba096f6" providerId="ADAL" clId="{1F22DC08-E716-4CE4-ABDF-A8EB2C9B4016}" dt="2019-09-11T10:01:50.255" v="1815" actId="404"/>
        <pc:sldMkLst>
          <pc:docMk/>
          <pc:sldMk cId="3018487055" sldId="720"/>
        </pc:sldMkLst>
        <pc:spChg chg="mod">
          <ac:chgData name="Miguel Angel SOBAS" userId="9932437c-ef19-4670-81f3-f3ff0ba096f6" providerId="ADAL" clId="{1F22DC08-E716-4CE4-ABDF-A8EB2C9B4016}" dt="2019-09-11T10:01:50.255" v="1815" actId="404"/>
          <ac:spMkLst>
            <pc:docMk/>
            <pc:sldMk cId="3018487055" sldId="720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10:07:45.582" v="2109" actId="6549"/>
        <pc:sldMkLst>
          <pc:docMk/>
          <pc:sldMk cId="2687730480" sldId="721"/>
        </pc:sldMkLst>
        <pc:spChg chg="mod">
          <ac:chgData name="Miguel Angel SOBAS" userId="9932437c-ef19-4670-81f3-f3ff0ba096f6" providerId="ADAL" clId="{1F22DC08-E716-4CE4-ABDF-A8EB2C9B4016}" dt="2019-09-11T10:07:45.582" v="2109" actId="6549"/>
          <ac:spMkLst>
            <pc:docMk/>
            <pc:sldMk cId="2687730480" sldId="721"/>
            <ac:spMk id="2" creationId="{00000000-0000-0000-0000-000000000000}"/>
          </ac:spMkLst>
        </pc:spChg>
      </pc:sldChg>
      <pc:sldChg chg="add del">
        <pc:chgData name="Miguel Angel SOBAS" userId="9932437c-ef19-4670-81f3-f3ff0ba096f6" providerId="ADAL" clId="{1F22DC08-E716-4CE4-ABDF-A8EB2C9B4016}" dt="2019-09-11T10:08:41.375" v="2116" actId="2696"/>
        <pc:sldMkLst>
          <pc:docMk/>
          <pc:sldMk cId="26940355" sldId="722"/>
        </pc:sldMkLst>
      </pc:sldChg>
      <pc:sldChg chg="add del">
        <pc:chgData name="Miguel Angel SOBAS" userId="9932437c-ef19-4670-81f3-f3ff0ba096f6" providerId="ADAL" clId="{1F22DC08-E716-4CE4-ABDF-A8EB2C9B4016}" dt="2019-09-11T10:08:41.391" v="2117" actId="2696"/>
        <pc:sldMkLst>
          <pc:docMk/>
          <pc:sldMk cId="1129313290" sldId="723"/>
        </pc:sldMkLst>
      </pc:sldChg>
      <pc:sldChg chg="modSp">
        <pc:chgData name="Miguel Angel SOBAS" userId="9932437c-ef19-4670-81f3-f3ff0ba096f6" providerId="ADAL" clId="{1F22DC08-E716-4CE4-ABDF-A8EB2C9B4016}" dt="2019-09-11T09:58:50.871" v="1650" actId="20577"/>
        <pc:sldMkLst>
          <pc:docMk/>
          <pc:sldMk cId="3443214427" sldId="724"/>
        </pc:sldMkLst>
        <pc:spChg chg="mod">
          <ac:chgData name="Miguel Angel SOBAS" userId="9932437c-ef19-4670-81f3-f3ff0ba096f6" providerId="ADAL" clId="{1F22DC08-E716-4CE4-ABDF-A8EB2C9B4016}" dt="2019-09-11T09:58:50.871" v="1650" actId="20577"/>
          <ac:spMkLst>
            <pc:docMk/>
            <pc:sldMk cId="3443214427" sldId="724"/>
            <ac:spMk id="10" creationId="{4DD1B030-D8EE-4B93-90ED-571F802C08C5}"/>
          </ac:spMkLst>
        </pc:spChg>
      </pc:sldChg>
      <pc:sldChg chg="modSp">
        <pc:chgData name="Miguel Angel SOBAS" userId="9932437c-ef19-4670-81f3-f3ff0ba096f6" providerId="ADAL" clId="{1F22DC08-E716-4CE4-ABDF-A8EB2C9B4016}" dt="2019-09-11T09:46:34.726" v="915" actId="20577"/>
        <pc:sldMkLst>
          <pc:docMk/>
          <pc:sldMk cId="1449019688" sldId="725"/>
        </pc:sldMkLst>
        <pc:spChg chg="mod">
          <ac:chgData name="Miguel Angel SOBAS" userId="9932437c-ef19-4670-81f3-f3ff0ba096f6" providerId="ADAL" clId="{1F22DC08-E716-4CE4-ABDF-A8EB2C9B4016}" dt="2019-09-11T09:46:34.726" v="915" actId="20577"/>
          <ac:spMkLst>
            <pc:docMk/>
            <pc:sldMk cId="1449019688" sldId="725"/>
            <ac:spMk id="2" creationId="{00000000-0000-0000-0000-000000000000}"/>
          </ac:spMkLst>
        </pc:spChg>
      </pc:sldChg>
      <pc:sldChg chg="modSp modAnim">
        <pc:chgData name="Miguel Angel SOBAS" userId="9932437c-ef19-4670-81f3-f3ff0ba096f6" providerId="ADAL" clId="{1F22DC08-E716-4CE4-ABDF-A8EB2C9B4016}" dt="2019-09-11T09:47:13.813" v="956" actId="1076"/>
        <pc:sldMkLst>
          <pc:docMk/>
          <pc:sldMk cId="348352663" sldId="726"/>
        </pc:sldMkLst>
        <pc:spChg chg="mod">
          <ac:chgData name="Miguel Angel SOBAS" userId="9932437c-ef19-4670-81f3-f3ff0ba096f6" providerId="ADAL" clId="{1F22DC08-E716-4CE4-ABDF-A8EB2C9B4016}" dt="2019-09-11T09:47:08.566" v="955" actId="20577"/>
          <ac:spMkLst>
            <pc:docMk/>
            <pc:sldMk cId="348352663" sldId="726"/>
            <ac:spMk id="2" creationId="{00000000-0000-0000-0000-000000000000}"/>
          </ac:spMkLst>
        </pc:spChg>
        <pc:graphicFrameChg chg="mod">
          <ac:chgData name="Miguel Angel SOBAS" userId="9932437c-ef19-4670-81f3-f3ff0ba096f6" providerId="ADAL" clId="{1F22DC08-E716-4CE4-ABDF-A8EB2C9B4016}" dt="2019-09-11T09:47:13.813" v="956" actId="1076"/>
          <ac:graphicFrameMkLst>
            <pc:docMk/>
            <pc:sldMk cId="348352663" sldId="726"/>
            <ac:graphicFrameMk id="3" creationId="{9B424222-8B6F-4C32-A495-4534A655A4B3}"/>
          </ac:graphicFrameMkLst>
        </pc:graphicFrameChg>
      </pc:sldChg>
      <pc:sldChg chg="modSp modAnim">
        <pc:chgData name="Miguel Angel SOBAS" userId="9932437c-ef19-4670-81f3-f3ff0ba096f6" providerId="ADAL" clId="{1F22DC08-E716-4CE4-ABDF-A8EB2C9B4016}" dt="2019-09-11T09:35:55.693" v="286" actId="20577"/>
        <pc:sldMkLst>
          <pc:docMk/>
          <pc:sldMk cId="2969593266" sldId="727"/>
        </pc:sldMkLst>
        <pc:spChg chg="mod">
          <ac:chgData name="Miguel Angel SOBAS" userId="9932437c-ef19-4670-81f3-f3ff0ba096f6" providerId="ADAL" clId="{1F22DC08-E716-4CE4-ABDF-A8EB2C9B4016}" dt="2019-09-11T09:35:55.693" v="286" actId="20577"/>
          <ac:spMkLst>
            <pc:docMk/>
            <pc:sldMk cId="2969593266" sldId="727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09:48:31.503" v="1047" actId="404"/>
        <pc:sldMkLst>
          <pc:docMk/>
          <pc:sldMk cId="844087687" sldId="728"/>
        </pc:sldMkLst>
        <pc:spChg chg="mod">
          <ac:chgData name="Miguel Angel SOBAS" userId="9932437c-ef19-4670-81f3-f3ff0ba096f6" providerId="ADAL" clId="{1F22DC08-E716-4CE4-ABDF-A8EB2C9B4016}" dt="2019-09-11T09:48:31.503" v="1047" actId="404"/>
          <ac:spMkLst>
            <pc:docMk/>
            <pc:sldMk cId="844087687" sldId="728"/>
            <ac:spMk id="10" creationId="{4DD1B030-D8EE-4B93-90ED-571F802C08C5}"/>
          </ac:spMkLst>
        </pc:spChg>
      </pc:sldChg>
      <pc:sldChg chg="modSp">
        <pc:chgData name="Miguel Angel SOBAS" userId="9932437c-ef19-4670-81f3-f3ff0ba096f6" providerId="ADAL" clId="{1F22DC08-E716-4CE4-ABDF-A8EB2C9B4016}" dt="2019-09-11T09:52:31.790" v="1225" actId="108"/>
        <pc:sldMkLst>
          <pc:docMk/>
          <pc:sldMk cId="2030553547" sldId="729"/>
        </pc:sldMkLst>
        <pc:spChg chg="mod">
          <ac:chgData name="Miguel Angel SOBAS" userId="9932437c-ef19-4670-81f3-f3ff0ba096f6" providerId="ADAL" clId="{1F22DC08-E716-4CE4-ABDF-A8EB2C9B4016}" dt="2019-09-11T09:52:31.790" v="1225" actId="108"/>
          <ac:spMkLst>
            <pc:docMk/>
            <pc:sldMk cId="2030553547" sldId="729"/>
            <ac:spMk id="10" creationId="{4DD1B030-D8EE-4B93-90ED-571F802C08C5}"/>
          </ac:spMkLst>
        </pc:spChg>
      </pc:sldChg>
      <pc:sldChg chg="modSp modAnim">
        <pc:chgData name="Miguel Angel SOBAS" userId="9932437c-ef19-4670-81f3-f3ff0ba096f6" providerId="ADAL" clId="{1F22DC08-E716-4CE4-ABDF-A8EB2C9B4016}" dt="2019-09-11T09:41:16.533" v="637" actId="6549"/>
        <pc:sldMkLst>
          <pc:docMk/>
          <pc:sldMk cId="79831596" sldId="730"/>
        </pc:sldMkLst>
        <pc:spChg chg="mod">
          <ac:chgData name="Miguel Angel SOBAS" userId="9932437c-ef19-4670-81f3-f3ff0ba096f6" providerId="ADAL" clId="{1F22DC08-E716-4CE4-ABDF-A8EB2C9B4016}" dt="2019-09-11T09:41:16.533" v="637" actId="6549"/>
          <ac:spMkLst>
            <pc:docMk/>
            <pc:sldMk cId="79831596" sldId="730"/>
            <ac:spMk id="2" creationId="{00000000-0000-0000-0000-000000000000}"/>
          </ac:spMkLst>
        </pc:spChg>
      </pc:sldChg>
      <pc:sldChg chg="modSp">
        <pc:chgData name="Miguel Angel SOBAS" userId="9932437c-ef19-4670-81f3-f3ff0ba096f6" providerId="ADAL" clId="{1F22DC08-E716-4CE4-ABDF-A8EB2C9B4016}" dt="2019-09-11T09:42:47.760" v="784" actId="207"/>
        <pc:sldMkLst>
          <pc:docMk/>
          <pc:sldMk cId="39651388" sldId="731"/>
        </pc:sldMkLst>
        <pc:spChg chg="mod">
          <ac:chgData name="Miguel Angel SOBAS" userId="9932437c-ef19-4670-81f3-f3ff0ba096f6" providerId="ADAL" clId="{1F22DC08-E716-4CE4-ABDF-A8EB2C9B4016}" dt="2019-09-11T09:42:47.760" v="784" actId="207"/>
          <ac:spMkLst>
            <pc:docMk/>
            <pc:sldMk cId="39651388" sldId="731"/>
            <ac:spMk id="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fld id="{62C4F6E0-38E7-4F68-BC3C-31DCA75730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720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60" tIns="47780" rIns="95560" bIns="4778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fld id="{EB0AC799-3CBA-4DD2-9C7A-256B42C2CD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7881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15963" indent="-2746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0172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543050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1984375" indent="-2190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4415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8987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3559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13175" indent="-2190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D41EE64A-C356-4DA2-B632-9F156A67CA6E}" type="slidenum">
              <a:rPr lang="fr-FR" altLang="fr-FR" sz="1300" smtClean="0"/>
              <a:pPr>
                <a:spcBef>
                  <a:spcPct val="0"/>
                </a:spcBef>
              </a:pPr>
              <a:t>1</a:t>
            </a:fld>
            <a:endParaRPr lang="fr-FR" altLang="fr-FR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altLang="fr-FR">
              <a:latin typeface="Arial" pitchFamily="34" charset="0"/>
              <a:ea typeface="ヒラギノ角ゴ Pro W3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287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24488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627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3109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6844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865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4503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72637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8880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975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Position autres clusters : CR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nov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2018 + 06/03 AGSOI + 28/03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Inno’Vinseo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, Cf rencontre 3 avril Libourne-Montagne : état des lieux méthodes physiques alternatives aux produits phytosanitaires (+ mail envoyé)</a:t>
            </a: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Inno’Vinseo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: services et/ou labo analyse ?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Rencontre recherche proposer à AGSOI ? A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Inno’Vinseo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?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Future AG : ordre du jour + intervention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SupAgro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+ quels VIP inviter (JL Cazaubon ou attendre événement ciblé?)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69188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33432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7272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16521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01195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99492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4253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63026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9822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319672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91663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Position autres clusters : CR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nov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2018 + 06/03 AGSOI + 28/03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Inno’Vinseo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, Cf rencontre 3 avril Libourne-Montagne : état des lieux méthodes physiques alternatives aux produits phytosanitaires (+ mail envoyé)</a:t>
            </a:r>
          </a:p>
          <a:p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Inno’Vinseo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: services et/ou labo analyse ?</a:t>
            </a: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Rencontre recherche proposer à AGSOI ? A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Inno’Vinseo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? </a:t>
            </a:r>
          </a:p>
          <a:p>
            <a:endParaRPr lang="fr-FR" sz="12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</a:endParaRPr>
          </a:p>
          <a:p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Future AG : ordre du jour + intervention </a:t>
            </a:r>
            <a:r>
              <a:rPr lang="fr-FR" sz="12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SupAgro</a:t>
            </a: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</a:rPr>
              <a:t> + quels VIP inviter (JL Cazaubon ou attendre événement ciblé?)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087810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197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326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855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638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5263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8021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0AC799-3CBA-4DD2-9C7A-256B42C2CD3A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52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2514600"/>
            <a:ext cx="7772400" cy="1295400"/>
          </a:xfrm>
        </p:spPr>
        <p:txBody>
          <a:bodyPr anchor="b"/>
          <a:lstStyle>
            <a:lvl1pPr algn="l">
              <a:defRPr sz="39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886200"/>
            <a:ext cx="5410200" cy="1752600"/>
          </a:xfrm>
        </p:spPr>
        <p:txBody>
          <a:bodyPr/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77000"/>
            <a:ext cx="1905000" cy="30480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477000"/>
            <a:ext cx="3962400" cy="30480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77000"/>
            <a:ext cx="1905000" cy="304800"/>
          </a:xfrm>
        </p:spPr>
        <p:txBody>
          <a:bodyPr anchor="t"/>
          <a:lstStyle>
            <a:lvl1pPr>
              <a:defRPr sz="1400"/>
            </a:lvl1pPr>
          </a:lstStyle>
          <a:p>
            <a:pPr>
              <a:defRPr/>
            </a:pPr>
            <a:fld id="{83C9F91E-9E99-4732-A55E-D4F659855D2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1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FD741-3E1B-402E-B171-407FC044BD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640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05600" y="609600"/>
            <a:ext cx="2133600" cy="54864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248400" cy="5486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26A6B-12EE-4A5D-A41B-88A8455399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286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4191000" cy="4114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177E1-E9A4-48F3-9A65-1573A04CCB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52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69E9C-0294-4C59-952A-8CA5256AD83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424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B8C3B-F36F-49CC-8570-86AEE5BA12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590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04800" y="1981200"/>
            <a:ext cx="4191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752E0-273F-4094-81D3-25BC632ED7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45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DF732-85A7-46BE-B495-A5B6355DC5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245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8A974-F2CE-446C-82CC-B74065452A8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20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A2766-A0EF-40F9-AE91-B1B576B88F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4920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9E8F3-6241-4262-9F02-7A8FC2F54A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42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FA4641-05C9-4A68-9593-205B68D2F45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502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534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981200"/>
            <a:ext cx="8534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5532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bg1"/>
                </a:solidFill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r>
              <a:rPr lang="fr-FR"/>
              <a:t>5 mars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chemeClr val="bg1"/>
                </a:solidFill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r>
              <a:rPr lang="fr-FR"/>
              <a:t>CA - Domaine du Chapitre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1993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bg1"/>
                </a:solidFill>
                <a:latin typeface="Arial" charset="0"/>
                <a:ea typeface="ヒラギノ角ゴ Pro W3" pitchFamily="80" charset="-128"/>
                <a:cs typeface="+mn-cs"/>
              </a:defRPr>
            </a:lvl1pPr>
          </a:lstStyle>
          <a:p>
            <a:pPr>
              <a:defRPr/>
            </a:pPr>
            <a:fld id="{805C59BF-BDEF-4AC4-843A-7DB42016EE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74" r:id="rId1"/>
    <p:sldLayoutId id="2147485063" r:id="rId2"/>
    <p:sldLayoutId id="2147485064" r:id="rId3"/>
    <p:sldLayoutId id="2147485065" r:id="rId4"/>
    <p:sldLayoutId id="2147485066" r:id="rId5"/>
    <p:sldLayoutId id="2147485067" r:id="rId6"/>
    <p:sldLayoutId id="2147485068" r:id="rId7"/>
    <p:sldLayoutId id="2147485069" r:id="rId8"/>
    <p:sldLayoutId id="2147485070" r:id="rId9"/>
    <p:sldLayoutId id="2147485071" r:id="rId10"/>
    <p:sldLayoutId id="2147485072" r:id="rId11"/>
    <p:sldLayoutId id="214748507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+mj-lt"/>
          <a:ea typeface="+mj-ea"/>
          <a:cs typeface="ヒラギノ角ゴ Pro W3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  <a:cs typeface="ヒラギノ角ゴ Pro W3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  <a:cs typeface="ヒラギノ角ゴ Pro W3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  <a:cs typeface="ヒラギノ角ゴ Pro W3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  <a:cs typeface="ヒラギノ角ゴ Pro W3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rgbClr val="A90451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C7E1742-56C4-4807-A5FC-E645B9AF5EC2}" type="slidenum">
              <a:rPr lang="fr-FR" altLang="fr-FR" sz="14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fr-FR" altLang="fr-FR" sz="140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6639" y="3526334"/>
            <a:ext cx="8190720" cy="766762"/>
          </a:xfrm>
        </p:spPr>
        <p:txBody>
          <a:bodyPr/>
          <a:lstStyle/>
          <a:p>
            <a:pPr eaLnBrk="1" hangingPunct="1"/>
            <a:r>
              <a:rPr lang="fr-FR" altLang="fr-FR" dirty="0"/>
              <a:t>09 septembre 2019 – ICV (Lattes)</a:t>
            </a:r>
          </a:p>
        </p:txBody>
      </p:sp>
      <p:sp>
        <p:nvSpPr>
          <p:cNvPr id="3078" name="Titre 1"/>
          <p:cNvSpPr>
            <a:spLocks noGrp="1"/>
          </p:cNvSpPr>
          <p:nvPr>
            <p:ph type="ctrTitle"/>
          </p:nvPr>
        </p:nvSpPr>
        <p:spPr>
          <a:xfrm>
            <a:off x="392805" y="1889016"/>
            <a:ext cx="8358389" cy="1584176"/>
          </a:xfrm>
        </p:spPr>
        <p:txBody>
          <a:bodyPr/>
          <a:lstStyle/>
          <a:p>
            <a:r>
              <a:rPr lang="fr-FR" altLang="fr-FR" sz="5400" dirty="0"/>
              <a:t>Conseil d’administration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5607" y="0"/>
            <a:ext cx="978393" cy="97839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8FF8C72-7F6C-48DB-91CD-3268C8E94777}"/>
              </a:ext>
            </a:extLst>
          </p:cNvPr>
          <p:cNvSpPr txBox="1"/>
          <p:nvPr/>
        </p:nvSpPr>
        <p:spPr>
          <a:xfrm>
            <a:off x="280046" y="4722326"/>
            <a:ext cx="8515672" cy="1600438"/>
          </a:xfrm>
          <a:prstGeom prst="roundRect">
            <a:avLst/>
          </a:prstGeom>
          <a:solidFill>
            <a:schemeClr val="bg1">
              <a:alpha val="81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4400" b="1" u="sng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Décisions en bleu </a:t>
            </a:r>
          </a:p>
          <a:p>
            <a:pPr algn="ctr"/>
            <a:r>
              <a:rPr lang="fr-FR" sz="4400" b="1" u="sng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dans le document.</a:t>
            </a:r>
            <a:endParaRPr lang="fr-FR" sz="3200" b="1" u="sng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Vers un statut « partenaire »</a:t>
            </a:r>
          </a:p>
          <a:p>
            <a:pPr marL="639763" lvl="1" indent="-280988">
              <a:spcAft>
                <a:spcPts val="0"/>
              </a:spcAft>
              <a:buFont typeface="+mj-lt"/>
              <a:buAutoNum type="arabicPeriod"/>
              <a:tabLst>
                <a:tab pos="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Préciser les critères (filière, CA) ?</a:t>
            </a:r>
          </a:p>
          <a:p>
            <a:pPr marL="639763" lvl="1" indent="-280988">
              <a:spcAft>
                <a:spcPts val="0"/>
              </a:spcAft>
              <a:buFont typeface="+mj-lt"/>
              <a:buAutoNum type="arabicPeriod"/>
              <a:tabLst>
                <a:tab pos="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Décider si être partenaire nécessite d’être adhérent également</a:t>
            </a:r>
          </a:p>
          <a:p>
            <a:pPr marL="639763" lvl="1" indent="-280988">
              <a:spcAft>
                <a:spcPts val="0"/>
              </a:spcAft>
              <a:buFont typeface="+mj-lt"/>
              <a:buAutoNum type="arabicPeriod"/>
              <a:tabLst>
                <a:tab pos="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Définir les filières et profils types de partenaires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CD6CE4A-3B0C-4172-AC4A-B7B6B9070BE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9" name="Espace réservé du pied de page 1">
            <a:extLst>
              <a:ext uri="{FF2B5EF4-FFF2-40B4-BE49-F238E27FC236}">
                <a16:creationId xmlns:a16="http://schemas.microsoft.com/office/drawing/2014/main" id="{8A69FFDB-FC2A-4C0F-BFEB-53FCC64C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396513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Date &amp; lieu AG Vinseo 2020</a:t>
            </a:r>
          </a:p>
          <a:p>
            <a:pPr marL="539750" indent="0">
              <a:buNone/>
            </a:pP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.Proposition CEA Tech accueil AG 2020 + démonstrations sur place.</a:t>
            </a:r>
          </a:p>
          <a:p>
            <a:pPr marL="0" indent="0">
              <a:buNone/>
            </a:pPr>
            <a:endParaRPr lang="fr-FR" sz="24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27063" indent="0">
              <a:buNone/>
            </a:pP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NB : Intéressés pour accueillir commission dédiée aux équipementiers.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39750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AG au CEA Tech validée. Elle se tiendra dans la première quinzaine du mois de juin 2020, date à fixer au prochain CA.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CD6CE4A-3B0C-4172-AC4A-B7B6B9070BE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9" name="Espace réservé du pied de page 1">
            <a:extLst>
              <a:ext uri="{FF2B5EF4-FFF2-40B4-BE49-F238E27FC236}">
                <a16:creationId xmlns:a16="http://schemas.microsoft.com/office/drawing/2014/main" id="{8A69FFDB-FC2A-4C0F-BFEB-53FCC64C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144901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Subvention Conseil Régional</a:t>
            </a:r>
          </a:p>
          <a:p>
            <a:pPr marL="539750" indent="0">
              <a:buNone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.Solde 2018 réglé (juin) : 72 369,89€</a:t>
            </a:r>
          </a:p>
          <a:p>
            <a:pPr marL="539750" indent="0">
              <a:buNone/>
            </a:pPr>
            <a:endParaRPr lang="fr-FR" sz="18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39750" indent="0">
              <a:buNone/>
            </a:pPr>
            <a:r>
              <a:rPr lang="fr-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.Accord subvention plan actions 2019 : 150 k€ </a:t>
            </a:r>
          </a:p>
          <a:p>
            <a:pPr marL="539750" indent="0">
              <a:buNone/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39750" indent="0">
              <a:buNone/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39750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0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39750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00B0F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39750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→ Montant de l’avance à demander à hauteur de 50% du montant demandé.</a:t>
            </a:r>
            <a:endParaRPr lang="fr-FR" b="1" dirty="0">
              <a:solidFill>
                <a:srgbClr val="00B0F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CD6CE4A-3B0C-4172-AC4A-B7B6B9070BE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9" name="Espace réservé du pied de page 1">
            <a:extLst>
              <a:ext uri="{FF2B5EF4-FFF2-40B4-BE49-F238E27FC236}">
                <a16:creationId xmlns:a16="http://schemas.microsoft.com/office/drawing/2014/main" id="{8A69FFDB-FC2A-4C0F-BFEB-53FCC64C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9B424222-8B6F-4C32-A495-4534A655A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567707"/>
              </p:ext>
            </p:extLst>
          </p:nvPr>
        </p:nvGraphicFramePr>
        <p:xfrm>
          <a:off x="2285999" y="3140968"/>
          <a:ext cx="457200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6064051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7477810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1036498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2018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2019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896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Budget Vinseo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364 739 €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399 460 €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71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Budget accordé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 k€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150k€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9606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% du budget Vinseo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41,1%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37,5%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94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352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Stratégie</a:t>
            </a:r>
          </a:p>
        </p:txBody>
      </p:sp>
      <p:sp>
        <p:nvSpPr>
          <p:cNvPr id="10" name="Espace réservé du contenu 1">
            <a:extLst>
              <a:ext uri="{FF2B5EF4-FFF2-40B4-BE49-F238E27FC236}">
                <a16:creationId xmlns:a16="http://schemas.microsoft.com/office/drawing/2014/main" id="{4DD1B030-D8EE-4B93-90ED-571F802C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12912"/>
            <a:ext cx="8640959" cy="524028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6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Raison d’être de Vinseo </a:t>
            </a:r>
            <a:r>
              <a:rPr lang="fr-FR" sz="36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validée</a:t>
            </a:r>
          </a:p>
          <a:p>
            <a:pPr marL="450850" lvl="1" indent="0" algn="ctr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« Promouvoir et développer les savoir-faire et l’expertise au service de la filière vitivinicole »</a:t>
            </a:r>
          </a:p>
          <a:p>
            <a:pPr marL="450850" lvl="1" indent="0" algn="just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6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Valeurs Vinseo </a:t>
            </a:r>
            <a:r>
              <a:rPr lang="fr-FR" sz="36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à peaufiner et à lier à un texte explicatif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18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Mutualité / mutualisme / partage / émulation 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18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Expertise 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18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Engagement / responsabilité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18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Prospective / innovation (marché, compréhension)</a:t>
            </a:r>
          </a:p>
          <a:p>
            <a:pPr marL="793750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  <a:p>
            <a:pPr marL="450850" lvl="1" indent="0" algn="just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6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Slogan </a:t>
            </a:r>
            <a:r>
              <a:rPr lang="fr-FR" sz="36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validé</a:t>
            </a:r>
          </a:p>
          <a:p>
            <a:pPr marL="450850" lvl="1" indent="0" algn="ctr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« Grappe d’experts au service de la vigne et du vin »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2D4F49A-5B2C-4592-81A9-02CC4C732AB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EBE8FC5B-728F-4D25-AB9B-2059347A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ICV</a:t>
            </a:r>
          </a:p>
        </p:txBody>
      </p:sp>
    </p:spTree>
    <p:extLst>
      <p:ext uri="{BB962C8B-B14F-4D97-AF65-F5344CB8AC3E}">
        <p14:creationId xmlns:p14="http://schemas.microsoft.com/office/powerpoint/2010/main" val="844087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Stratégie</a:t>
            </a:r>
          </a:p>
        </p:txBody>
      </p:sp>
      <p:sp>
        <p:nvSpPr>
          <p:cNvPr id="10" name="Espace réservé du contenu 1">
            <a:extLst>
              <a:ext uri="{FF2B5EF4-FFF2-40B4-BE49-F238E27FC236}">
                <a16:creationId xmlns:a16="http://schemas.microsoft.com/office/drawing/2014/main" id="{4DD1B030-D8EE-4B93-90ED-571F802C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12912"/>
            <a:ext cx="8640959" cy="524028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Axes structurants 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	</a:t>
            </a:r>
            <a:r>
              <a:rPr lang="fr-FR" sz="18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1.	Construire la qualité et valoriser nos terroirs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18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	2.	Accompagner la mutation sociétale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18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	3.	</a:t>
            </a:r>
            <a:r>
              <a:rPr lang="fr-FR" sz="18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Développer durablement &amp; s’adapter au changement climatique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800" b="1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strike="sngStrike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Label</a:t>
            </a: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b="1" u="sng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Engagement</a:t>
            </a: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Vinseo : </a:t>
            </a:r>
            <a:r>
              <a:rPr lang="fr-FR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caution</a:t>
            </a: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b="1" strike="sngStrike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ou ombrelle ?</a:t>
            </a:r>
          </a:p>
          <a:p>
            <a:pPr marL="1193800" lvl="2" indent="-342900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Labellisation via charte adhérent : quel dénominateur commun, quel rôle sociétal (paysages, alcool)? Soutenir conso vin raisonnée &amp; responsable ?</a:t>
            </a:r>
          </a:p>
          <a:p>
            <a:pPr marL="1651000" lvl="3" indent="-342900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16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Bonnes pratiques en entreprise : démarches en interne concrètes.</a:t>
            </a:r>
          </a:p>
          <a:p>
            <a:pPr marL="1651000" lvl="3" indent="-342900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16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Montrer que Vinseo pousse à ce type de démarches</a:t>
            </a:r>
          </a:p>
          <a:p>
            <a:pPr marL="1651000" lvl="3" indent="-342900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16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Souligner l’engagement de service (réclamations, SAV, traitement du client), expertise filière (notamment grâce à l’émulation au sein de Vinseo).</a:t>
            </a:r>
            <a:endParaRPr lang="fr-FR" sz="3200" b="1" dirty="0">
              <a:solidFill>
                <a:srgbClr val="00B0F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  <a:p>
            <a:pPr marL="1193800" lvl="2" indent="-342900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Proposition « label flash RSE » pour tous adhérents à considérer une fois les points ci-dessus éclaircis.</a:t>
            </a:r>
          </a:p>
          <a:p>
            <a:pPr marL="1193800" lvl="2" indent="-342900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endParaRPr lang="fr-FR" b="1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2D4F49A-5B2C-4592-81A9-02CC4C732AB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EBE8FC5B-728F-4D25-AB9B-2059347AD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ICV</a:t>
            </a:r>
          </a:p>
        </p:txBody>
      </p:sp>
    </p:spTree>
    <p:extLst>
      <p:ext uri="{BB962C8B-B14F-4D97-AF65-F5344CB8AC3E}">
        <p14:creationId xmlns:p14="http://schemas.microsoft.com/office/powerpoint/2010/main" val="2030553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Stratégie</a:t>
            </a:r>
          </a:p>
        </p:txBody>
      </p:sp>
      <p:sp>
        <p:nvSpPr>
          <p:cNvPr id="10" name="Espace réservé du contenu 1">
            <a:extLst>
              <a:ext uri="{FF2B5EF4-FFF2-40B4-BE49-F238E27FC236}">
                <a16:creationId xmlns:a16="http://schemas.microsoft.com/office/drawing/2014/main" id="{4DD1B030-D8EE-4B93-90ED-571F802C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74856"/>
            <a:ext cx="8640959" cy="5178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6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Commissions Vinseo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Développement durable &amp; enjeux sociétaux : à lier avec la commission « RH/RSE » ?. </a:t>
            </a: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Rencontrer les députés en charge de l’agri &amp; viticulture au Parlement (cf France G-M) 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Export : à lier avec la commission « international » de Leader Occitanie? </a:t>
            </a: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Intégrer </a:t>
            </a:r>
            <a:r>
              <a:rPr lang="fr-FR" sz="2000" b="1" dirty="0" err="1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Adepta</a:t>
            </a: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 comme intervenant</a:t>
            </a: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.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Réseaux &amp; opportunités : écarter les journées de rencontre entre équipes des membres Vinseo. </a:t>
            </a:r>
            <a:endParaRPr lang="fr-FR" sz="2000" dirty="0">
              <a:solidFill>
                <a:srgbClr val="CC0066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Economie &amp; prospective. Sujets à définir : voir avec IFV cf changement climatique) : veille, </a:t>
            </a: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webinaires</a:t>
            </a: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 (</a:t>
            </a:r>
            <a:r>
              <a:rPr lang="fr-FR" sz="2000" dirty="0" err="1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millenials</a:t>
            </a: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, tendances lourdes filière, </a:t>
            </a:r>
            <a:r>
              <a:rPr lang="fr-FR" sz="2000" dirty="0" err="1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etc</a:t>
            </a: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)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Conseil &amp; optimisation (start </a:t>
            </a:r>
            <a:r>
              <a:rPr lang="fr-FR" sz="2000" dirty="0" err="1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ups</a:t>
            </a: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 du digital, marketing, œnotourisme)</a:t>
            </a:r>
            <a:endParaRPr lang="fr-FR" sz="2000" dirty="0">
              <a:solidFill>
                <a:srgbClr val="CC0066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Chai </a:t>
            </a:r>
          </a:p>
          <a:p>
            <a:pPr marL="1193800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Vigne</a:t>
            </a:r>
            <a:endParaRPr lang="fr-FR" sz="1000" b="1" dirty="0">
              <a:solidFill>
                <a:srgbClr val="00B0F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  <a:p>
            <a:pPr marL="908050" lvl="1" indent="-45720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E66F5-2D27-4E88-B45D-4F34AC0107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34F103E5-3653-47D8-8458-C9C69419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ICV</a:t>
            </a:r>
          </a:p>
        </p:txBody>
      </p:sp>
    </p:spTree>
    <p:extLst>
      <p:ext uri="{BB962C8B-B14F-4D97-AF65-F5344CB8AC3E}">
        <p14:creationId xmlns:p14="http://schemas.microsoft.com/office/powerpoint/2010/main" val="673106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Stratégie</a:t>
            </a:r>
          </a:p>
        </p:txBody>
      </p:sp>
      <p:sp>
        <p:nvSpPr>
          <p:cNvPr id="10" name="Espace réservé du contenu 1">
            <a:extLst>
              <a:ext uri="{FF2B5EF4-FFF2-40B4-BE49-F238E27FC236}">
                <a16:creationId xmlns:a16="http://schemas.microsoft.com/office/drawing/2014/main" id="{4DD1B030-D8EE-4B93-90ED-571F802C08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374856"/>
            <a:ext cx="8640959" cy="5178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Communication (cf SITEVI) &amp; services : </a:t>
            </a:r>
          </a:p>
          <a:p>
            <a:pPr marL="823913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Créer un service aux membres Vinseo : </a:t>
            </a:r>
          </a:p>
          <a:p>
            <a:pPr marL="1166813" lvl="1" indent="-342900">
              <a:spcAft>
                <a:spcPts val="0"/>
              </a:spcAft>
              <a:tabLst>
                <a:tab pos="45085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Graphisme « kit de 1</a:t>
            </a:r>
            <a:r>
              <a:rPr lang="fr-FR" sz="2400" b="1" baseline="30000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ère</a:t>
            </a: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 communication » : logo, carte de visite, papier à lettres.</a:t>
            </a:r>
          </a:p>
          <a:p>
            <a:pPr marL="1166813" lvl="1" indent="-342900">
              <a:spcAft>
                <a:spcPts val="0"/>
              </a:spcAft>
              <a:tabLst>
                <a:tab pos="450850" algn="l"/>
              </a:tabLst>
            </a:pP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Achats non stratégiques (PME Centrale)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04E66F5-2D27-4E88-B45D-4F34AC0107A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34F103E5-3653-47D8-8458-C9C69419F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3443214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SITEVI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fr-FR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.Choix standiste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9070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FFE19-DE93-47F0-A561-8DB808F219F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0F0B1C3-9DDA-4E34-8CE6-F36F3035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7FE49604-E352-4639-B93A-3377F0040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702580"/>
              </p:ext>
            </p:extLst>
          </p:nvPr>
        </p:nvGraphicFramePr>
        <p:xfrm>
          <a:off x="1619672" y="2573823"/>
          <a:ext cx="6438377" cy="37354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5477">
                  <a:extLst>
                    <a:ext uri="{9D8B030D-6E8A-4147-A177-3AD203B41FA5}">
                      <a16:colId xmlns:a16="http://schemas.microsoft.com/office/drawing/2014/main" val="2130826537"/>
                    </a:ext>
                  </a:extLst>
                </a:gridCol>
                <a:gridCol w="1283225">
                  <a:extLst>
                    <a:ext uri="{9D8B030D-6E8A-4147-A177-3AD203B41FA5}">
                      <a16:colId xmlns:a16="http://schemas.microsoft.com/office/drawing/2014/main" val="1916003324"/>
                    </a:ext>
                  </a:extLst>
                </a:gridCol>
                <a:gridCol w="1283225">
                  <a:extLst>
                    <a:ext uri="{9D8B030D-6E8A-4147-A177-3AD203B41FA5}">
                      <a16:colId xmlns:a16="http://schemas.microsoft.com/office/drawing/2014/main" val="3874183949"/>
                    </a:ext>
                  </a:extLst>
                </a:gridCol>
                <a:gridCol w="1283225">
                  <a:extLst>
                    <a:ext uri="{9D8B030D-6E8A-4147-A177-3AD203B41FA5}">
                      <a16:colId xmlns:a16="http://schemas.microsoft.com/office/drawing/2014/main" val="985739650"/>
                    </a:ext>
                  </a:extLst>
                </a:gridCol>
                <a:gridCol w="1283225">
                  <a:extLst>
                    <a:ext uri="{9D8B030D-6E8A-4147-A177-3AD203B41FA5}">
                      <a16:colId xmlns:a16="http://schemas.microsoft.com/office/drawing/2014/main" val="1284779176"/>
                    </a:ext>
                  </a:extLst>
                </a:gridCol>
              </a:tblGrid>
              <a:tr h="564533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Budget prévu €/m²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0" indent="7938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Budget prévu total € HT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Budget réalisé €/m²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Budget réalisé total € HT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extLst>
                  <a:ext uri="{0D108BD9-81ED-4DB2-BD59-A6C34878D82A}">
                    <a16:rowId xmlns:a16="http://schemas.microsoft.com/office/drawing/2014/main" val="3691671698"/>
                  </a:ext>
                </a:extLst>
              </a:tr>
              <a:tr h="79274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SITEVI 2017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(460m²,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17 </a:t>
                      </a:r>
                      <a:r>
                        <a:rPr lang="fr-FR" sz="1200" dirty="0" err="1">
                          <a:effectLst/>
                        </a:rPr>
                        <a:t>coexposants</a:t>
                      </a:r>
                      <a:r>
                        <a:rPr lang="fr-FR" sz="1200" dirty="0">
                          <a:effectLst/>
                        </a:rPr>
                        <a:t>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110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51 000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94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43 318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extLst>
                  <a:ext uri="{0D108BD9-81ED-4DB2-BD59-A6C34878D82A}">
                    <a16:rowId xmlns:a16="http://schemas.microsoft.com/office/drawing/2014/main" val="1247110254"/>
                  </a:ext>
                </a:extLst>
              </a:tr>
              <a:tr h="79274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Vinitech</a:t>
                      </a:r>
                      <a:r>
                        <a:rPr lang="fr-FR" sz="1200" dirty="0">
                          <a:effectLst/>
                        </a:rPr>
                        <a:t> 2018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(280 m²,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17 </a:t>
                      </a:r>
                      <a:r>
                        <a:rPr lang="fr-FR" sz="1200" dirty="0" err="1">
                          <a:effectLst/>
                        </a:rPr>
                        <a:t>coexposants</a:t>
                      </a:r>
                      <a:r>
                        <a:rPr lang="fr-FR" sz="1200" dirty="0">
                          <a:effectLst/>
                        </a:rPr>
                        <a:t>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136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41 600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123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34 555</a:t>
                      </a:r>
                      <a:endParaRPr lang="fr-FR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/>
                </a:tc>
                <a:extLst>
                  <a:ext uri="{0D108BD9-81ED-4DB2-BD59-A6C34878D82A}">
                    <a16:rowId xmlns:a16="http://schemas.microsoft.com/office/drawing/2014/main" val="3524077196"/>
                  </a:ext>
                </a:extLst>
              </a:tr>
              <a:tr h="79274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SITEVI 2019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(500 m²,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20 </a:t>
                      </a:r>
                      <a:r>
                        <a:rPr lang="fr-FR" sz="1200" dirty="0" err="1">
                          <a:effectLst/>
                        </a:rPr>
                        <a:t>coexposants</a:t>
                      </a:r>
                      <a:r>
                        <a:rPr lang="fr-FR" sz="1200" dirty="0">
                          <a:effectLst/>
                        </a:rPr>
                        <a:t>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115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58 000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105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51 000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914259"/>
                  </a:ext>
                </a:extLst>
              </a:tr>
              <a:tr h="792741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Vinitech</a:t>
                      </a:r>
                      <a:r>
                        <a:rPr lang="fr-FR" sz="1200" dirty="0">
                          <a:effectLst/>
                        </a:rPr>
                        <a:t> 2020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(280 m²,</a:t>
                      </a:r>
                    </a:p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17 </a:t>
                      </a:r>
                      <a:r>
                        <a:rPr lang="fr-FR" sz="1200" dirty="0" err="1">
                          <a:effectLst/>
                        </a:rPr>
                        <a:t>coexposants</a:t>
                      </a:r>
                      <a:r>
                        <a:rPr lang="fr-FR" sz="1200" dirty="0">
                          <a:effectLst/>
                        </a:rPr>
                        <a:t>)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138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41 600</a:t>
                      </a:r>
                      <a:endParaRPr lang="fr-FR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105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200" b="1" dirty="0">
                          <a:effectLst/>
                        </a:rPr>
                        <a:t>30 900</a:t>
                      </a:r>
                      <a:endParaRPr lang="fr-FR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495" marR="5449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894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9857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9640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SITEVI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fr-FR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.Nouveautés</a:t>
            </a:r>
          </a:p>
          <a:p>
            <a:pPr marL="898525" lvl="1" indent="179388">
              <a:spcAft>
                <a:spcPts val="0"/>
              </a:spcAft>
              <a:buNone/>
              <a:tabLst>
                <a:tab pos="808038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Présentoir start </a:t>
            </a:r>
            <a:r>
              <a:rPr lang="fr-FR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ups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sur stand collectif</a:t>
            </a:r>
          </a:p>
          <a:p>
            <a:pPr marL="898525" lvl="1" indent="179388">
              <a:spcAft>
                <a:spcPts val="0"/>
              </a:spcAft>
              <a:buNone/>
              <a:tabLst>
                <a:tab pos="808038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8525" lvl="1" indent="179388">
              <a:spcAft>
                <a:spcPts val="0"/>
              </a:spcAft>
              <a:buNone/>
              <a:tabLst>
                <a:tab pos="808038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8525" lvl="1" indent="179388">
              <a:spcAft>
                <a:spcPts val="0"/>
              </a:spcAft>
              <a:buNone/>
              <a:tabLst>
                <a:tab pos="808038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8525" lvl="1" indent="179388">
              <a:spcAft>
                <a:spcPts val="0"/>
              </a:spcAft>
              <a:buNone/>
              <a:tabLst>
                <a:tab pos="808038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8525" lvl="1" indent="179388">
              <a:spcAft>
                <a:spcPts val="0"/>
              </a:spcAft>
              <a:buNone/>
              <a:tabLst>
                <a:tab pos="808038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8525" lvl="1" indent="179388">
              <a:spcAft>
                <a:spcPts val="0"/>
              </a:spcAft>
              <a:buNone/>
              <a:tabLst>
                <a:tab pos="808038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Machine à aligot (1</a:t>
            </a:r>
            <a:r>
              <a:rPr lang="fr-FR" b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er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&amp; 3</a:t>
            </a:r>
            <a:r>
              <a:rPr lang="fr-FR" b="1" baseline="300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ème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jours, </a:t>
            </a:r>
            <a:r>
              <a:rPr lang="fr-FR" b="1" dirty="0">
                <a:solidFill>
                  <a:srgbClr val="CC0066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merci Boisson!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9070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FFE19-DE93-47F0-A561-8DB808F219F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0F0B1C3-9DDA-4E34-8CE6-F36F3035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AE5E7E1E-5F06-4A79-837E-DD9B7CF2F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66809"/>
              </p:ext>
            </p:extLst>
          </p:nvPr>
        </p:nvGraphicFramePr>
        <p:xfrm>
          <a:off x="1907704" y="3212976"/>
          <a:ext cx="6639560" cy="205517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1327912">
                  <a:extLst>
                    <a:ext uri="{9D8B030D-6E8A-4147-A177-3AD203B41FA5}">
                      <a16:colId xmlns:a16="http://schemas.microsoft.com/office/drawing/2014/main" val="4120712572"/>
                    </a:ext>
                  </a:extLst>
                </a:gridCol>
                <a:gridCol w="1327912">
                  <a:extLst>
                    <a:ext uri="{9D8B030D-6E8A-4147-A177-3AD203B41FA5}">
                      <a16:colId xmlns:a16="http://schemas.microsoft.com/office/drawing/2014/main" val="71187010"/>
                    </a:ext>
                  </a:extLst>
                </a:gridCol>
                <a:gridCol w="1327912">
                  <a:extLst>
                    <a:ext uri="{9D8B030D-6E8A-4147-A177-3AD203B41FA5}">
                      <a16:colId xmlns:a16="http://schemas.microsoft.com/office/drawing/2014/main" val="922449820"/>
                    </a:ext>
                  </a:extLst>
                </a:gridCol>
                <a:gridCol w="1327912">
                  <a:extLst>
                    <a:ext uri="{9D8B030D-6E8A-4147-A177-3AD203B41FA5}">
                      <a16:colId xmlns:a16="http://schemas.microsoft.com/office/drawing/2014/main" val="3153905932"/>
                    </a:ext>
                  </a:extLst>
                </a:gridCol>
                <a:gridCol w="1327912">
                  <a:extLst>
                    <a:ext uri="{9D8B030D-6E8A-4147-A177-3AD203B41FA5}">
                      <a16:colId xmlns:a16="http://schemas.microsoft.com/office/drawing/2014/main" val="13579597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Prix location start up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(€ HT /demi-journée)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Prix à payer </a:t>
                      </a:r>
                      <a:r>
                        <a:rPr lang="fr-FR" sz="1600" dirty="0" err="1">
                          <a:effectLst/>
                        </a:rPr>
                        <a:t>Comexposium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(€ HT / exposant)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Prix présentoir standiste (€ HT / exposant)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Gain Vinseo (€ HT / exposant)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Gain total Vinseo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00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3376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kern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kern="1200" dirty="0">
                          <a:effectLst/>
                        </a:rPr>
                        <a:t>325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165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70,5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89,5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537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4635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3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9640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SITEVI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fr-FR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.Communication SITEVI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fr-FR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diffuser l’offre de Vitisphere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&gt; Pack communication : bannières, communiqués, 	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   campagnes e-mailing… 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&gt; Tarif préférentiel adhérents Vinseo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&gt; Dépenses communication : 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9070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FFE19-DE93-47F0-A561-8DB808F219F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0F0B1C3-9DDA-4E34-8CE6-F36F3035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DFD64ACF-DD57-45B6-8330-1ACFA3A1AA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302574"/>
              </p:ext>
            </p:extLst>
          </p:nvPr>
        </p:nvGraphicFramePr>
        <p:xfrm>
          <a:off x="3455293" y="4211320"/>
          <a:ext cx="5653979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381">
                  <a:extLst>
                    <a:ext uri="{9D8B030D-6E8A-4147-A177-3AD203B41FA5}">
                      <a16:colId xmlns:a16="http://schemas.microsoft.com/office/drawing/2014/main" val="1378260461"/>
                    </a:ext>
                  </a:extLst>
                </a:gridCol>
                <a:gridCol w="1870028">
                  <a:extLst>
                    <a:ext uri="{9D8B030D-6E8A-4147-A177-3AD203B41FA5}">
                      <a16:colId xmlns:a16="http://schemas.microsoft.com/office/drawing/2014/main" val="4163991853"/>
                    </a:ext>
                  </a:extLst>
                </a:gridCol>
                <a:gridCol w="1994570">
                  <a:extLst>
                    <a:ext uri="{9D8B030D-6E8A-4147-A177-3AD203B41FA5}">
                      <a16:colId xmlns:a16="http://schemas.microsoft.com/office/drawing/2014/main" val="13305587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Nombre pièces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Tarif HT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44564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Porte-documents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668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Flyers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38143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Badges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117,5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20013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Stylos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67364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527,5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8806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792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39013F-09AD-424E-BAC1-81E425F3F0DA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08 juillet 2019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CA – Montpeyroux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ACE55E26-04DE-4E88-97AD-A630021F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1824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Emargement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DA180ED5-1A3A-4A59-833C-AC52A735F9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550656"/>
              </p:ext>
            </p:extLst>
          </p:nvPr>
        </p:nvGraphicFramePr>
        <p:xfrm>
          <a:off x="467544" y="1628775"/>
          <a:ext cx="4055334" cy="49244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1153">
                  <a:extLst>
                    <a:ext uri="{9D8B030D-6E8A-4147-A177-3AD203B41FA5}">
                      <a16:colId xmlns:a16="http://schemas.microsoft.com/office/drawing/2014/main" val="906599189"/>
                    </a:ext>
                  </a:extLst>
                </a:gridCol>
                <a:gridCol w="948673">
                  <a:extLst>
                    <a:ext uri="{9D8B030D-6E8A-4147-A177-3AD203B41FA5}">
                      <a16:colId xmlns:a16="http://schemas.microsoft.com/office/drawing/2014/main" val="3190495299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157411829"/>
                    </a:ext>
                  </a:extLst>
                </a:gridCol>
                <a:gridCol w="1287436">
                  <a:extLst>
                    <a:ext uri="{9D8B030D-6E8A-4147-A177-3AD203B41FA5}">
                      <a16:colId xmlns:a16="http://schemas.microsoft.com/office/drawing/2014/main" val="889687019"/>
                    </a:ext>
                  </a:extLst>
                </a:gridCol>
              </a:tblGrid>
              <a:tr h="14573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Structure</a:t>
                      </a:r>
                      <a:endParaRPr lang="fr-FR" sz="900" b="1" i="0" u="none" strike="noStrike" dirty="0">
                        <a:solidFill>
                          <a:srgbClr val="96004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Nom</a:t>
                      </a:r>
                      <a:endParaRPr lang="fr-FR" sz="900" b="1" i="0" u="none" strike="noStrike">
                        <a:solidFill>
                          <a:srgbClr val="96004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>
                          <a:effectLst/>
                        </a:rPr>
                        <a:t>Prénom</a:t>
                      </a:r>
                      <a:endParaRPr lang="fr-FR" sz="900" b="1" i="0" u="none" strike="noStrike">
                        <a:solidFill>
                          <a:srgbClr val="96004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900" b="1" u="none" strike="noStrike" dirty="0">
                          <a:effectLst/>
                        </a:rPr>
                        <a:t>Emargement</a:t>
                      </a:r>
                      <a:endParaRPr lang="fr-FR" sz="900" b="1" i="0" u="none" strike="noStrike" dirty="0">
                        <a:solidFill>
                          <a:srgbClr val="96004B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934528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 err="1">
                          <a:effectLst/>
                        </a:rPr>
                        <a:t>Agrosud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PALANCADE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Jean-Paul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Excusé (pouvoir)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145724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AOC Conseils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BŒUF 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Agnès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909803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AOC Tourisme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GERBAL-MEDALLE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France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3735589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Brunet Ertia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DE COCK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Philippe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0056127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Ciatti Europe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CESCHI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Florian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9667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Diam Bouchage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TOURNEIX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Dominique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189687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>
                          <a:effectLst/>
                        </a:rPr>
                        <a:t>Embouteillage Services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>
                          <a:effectLst/>
                        </a:rPr>
                        <a:t>BEAUCLAIR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>
                          <a:effectLst/>
                        </a:rPr>
                        <a:t>Jacques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u="none" strike="noStrike" dirty="0">
                          <a:effectLst/>
                        </a:rPr>
                        <a:t>Excusé (pouvoir)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00478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Ertus Group</a:t>
                      </a: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ROGER</a:t>
                      </a: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Benoit</a:t>
                      </a: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Présent</a:t>
                      </a: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809421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Etablissements Terral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PERA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Xavier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905910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Frayssinet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FRAYSSINET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Thierry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15073"/>
                  </a:ext>
                </a:extLst>
              </a:tr>
              <a:tr h="43442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>
                          <a:effectLst/>
                        </a:rPr>
                        <a:t>GAI France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ROCHE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>
                          <a:effectLst/>
                        </a:rPr>
                        <a:t>Pascal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u="none" strike="noStrike" dirty="0">
                          <a:effectLst/>
                        </a:rPr>
                        <a:t>Excusé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950" marR="4950" marT="495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422524"/>
                  </a:ext>
                </a:extLst>
              </a:tr>
            </a:tbl>
          </a:graphicData>
        </a:graphic>
      </p:graphicFrame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47455CCE-7BE4-4DF9-AEEB-861C568C1C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628451"/>
              </p:ext>
            </p:extLst>
          </p:nvPr>
        </p:nvGraphicFramePr>
        <p:xfrm>
          <a:off x="4788024" y="1124744"/>
          <a:ext cx="3975100" cy="54284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7980">
                  <a:extLst>
                    <a:ext uri="{9D8B030D-6E8A-4147-A177-3AD203B41FA5}">
                      <a16:colId xmlns:a16="http://schemas.microsoft.com/office/drawing/2014/main" val="1477113015"/>
                    </a:ext>
                  </a:extLst>
                </a:gridCol>
                <a:gridCol w="856703">
                  <a:extLst>
                    <a:ext uri="{9D8B030D-6E8A-4147-A177-3AD203B41FA5}">
                      <a16:colId xmlns:a16="http://schemas.microsoft.com/office/drawing/2014/main" val="2697892258"/>
                    </a:ext>
                  </a:extLst>
                </a:gridCol>
                <a:gridCol w="674273">
                  <a:extLst>
                    <a:ext uri="{9D8B030D-6E8A-4147-A177-3AD203B41FA5}">
                      <a16:colId xmlns:a16="http://schemas.microsoft.com/office/drawing/2014/main" val="62088794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1803864020"/>
                    </a:ext>
                  </a:extLst>
                </a:gridCol>
              </a:tblGrid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 err="1">
                          <a:effectLst/>
                        </a:rPr>
                        <a:t>Gemstab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LECOEUVRE 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Eric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8851866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Groupe ICV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BONTEMPS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Eric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9017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IFV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VAN RUYSKENSVELDE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Jean-Pierre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101062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 err="1">
                          <a:effectLst/>
                        </a:rPr>
                        <a:t>Itk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HAFSSA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Laïd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Représenté (</a:t>
                      </a:r>
                      <a:r>
                        <a:rPr lang="fr-FR" sz="700" b="1" u="none" strike="noStrike" dirty="0" err="1">
                          <a:effectLst/>
                        </a:rPr>
                        <a:t>C.Pinelli</a:t>
                      </a:r>
                      <a:r>
                        <a:rPr lang="fr-FR" sz="700" b="1" u="none" strike="noStrike" dirty="0">
                          <a:effectLst/>
                        </a:rPr>
                        <a:t>)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809897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Laboratoire Natoli &amp; associés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THOMAS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Gwenaël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u="none" strike="noStrike" dirty="0">
                          <a:effectLst/>
                        </a:rPr>
                        <a:t>Excusé (pouvoir)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881194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Limongi Développement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LIMONGI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Guy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862702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Ma's Del Vin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RODRIGUEZ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Didier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33823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Oenobrands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SCHNEIDER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Rémi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u="none" strike="noStrike" dirty="0">
                          <a:effectLst/>
                        </a:rPr>
                        <a:t>Excusé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4204084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Péra-</a:t>
                      </a:r>
                      <a:r>
                        <a:rPr lang="fr-FR" sz="700" b="1" u="none" strike="noStrike" dirty="0" err="1">
                          <a:effectLst/>
                        </a:rPr>
                        <a:t>Pellenc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NIERO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Rémi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674071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Président d'honneur Vinseo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>
                          <a:effectLst/>
                        </a:rPr>
                        <a:t>TALHOUK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u="none" strike="noStrike" dirty="0">
                          <a:effectLst/>
                        </a:rPr>
                        <a:t>Antoine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Excusé (pouvoir)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406030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 err="1">
                          <a:effectLst/>
                        </a:rPr>
                        <a:t>Sicoe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DORNIER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Christophe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u="none" strike="noStrike" dirty="0">
                          <a:effectLst/>
                        </a:rPr>
                        <a:t>Excusé (pouvoir)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397078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Université de Montpellier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SAUCIER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u="none" strike="noStrike" dirty="0">
                          <a:effectLst/>
                        </a:rPr>
                        <a:t>Cédric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700" b="0" u="none" strike="noStrike" dirty="0">
                          <a:effectLst/>
                        </a:rPr>
                        <a:t>Excusé (pouvoir)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0150435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Vitisphere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BOST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Denis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445224"/>
                  </a:ext>
                </a:extLst>
              </a:tr>
              <a:tr h="387744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Vivelys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BOISSIER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>
                          <a:effectLst/>
                        </a:rPr>
                        <a:t>Benjamin</a:t>
                      </a:r>
                      <a:endParaRPr lang="fr-FR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u="none" strike="noStrike" dirty="0">
                          <a:effectLst/>
                        </a:rPr>
                        <a:t>Présent</a:t>
                      </a:r>
                      <a:endParaRPr lang="fr-FR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008" marR="4008" marT="4008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361967"/>
                  </a:ext>
                </a:extLst>
              </a:tr>
            </a:tbl>
          </a:graphicData>
        </a:graphic>
      </p:graphicFrame>
      <p:sp>
        <p:nvSpPr>
          <p:cNvPr id="10" name="ZoneTexte 9">
            <a:extLst>
              <a:ext uri="{FF2B5EF4-FFF2-40B4-BE49-F238E27FC236}">
                <a16:creationId xmlns:a16="http://schemas.microsoft.com/office/drawing/2014/main" id="{0FAF289B-9FB8-4B70-8C0A-A0B892BF2F60}"/>
              </a:ext>
            </a:extLst>
          </p:cNvPr>
          <p:cNvSpPr txBox="1"/>
          <p:nvPr/>
        </p:nvSpPr>
        <p:spPr>
          <a:xfrm>
            <a:off x="2915816" y="749801"/>
            <a:ext cx="1584176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dirty="0"/>
              <a:t>16 présents</a:t>
            </a:r>
          </a:p>
          <a:p>
            <a:pPr algn="ctr"/>
            <a:r>
              <a:rPr lang="fr-FR" sz="1600" dirty="0"/>
              <a:t>6 pouvoirs</a:t>
            </a:r>
          </a:p>
          <a:p>
            <a:pPr algn="ctr"/>
            <a:r>
              <a:rPr lang="fr-FR" sz="1600" dirty="0"/>
              <a:t>Quorum atteint</a:t>
            </a:r>
            <a:endParaRPr lang="fr-FR" sz="1800" dirty="0"/>
          </a:p>
        </p:txBody>
      </p:sp>
    </p:spTree>
    <p:extLst>
      <p:ext uri="{BB962C8B-B14F-4D97-AF65-F5344CB8AC3E}">
        <p14:creationId xmlns:p14="http://schemas.microsoft.com/office/powerpoint/2010/main" val="3346311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9640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SITEVI</a:t>
            </a:r>
          </a:p>
          <a:p>
            <a:pPr marL="714375" lvl="1" indent="0">
              <a:spcAft>
                <a:spcPts val="0"/>
              </a:spcAft>
              <a:buNone/>
              <a:tabLst>
                <a:tab pos="984250" algn="l"/>
              </a:tabLst>
            </a:pPr>
            <a:r>
              <a:rPr lang="fr-FR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.Enquête amont agricole et vitivinicole sur attentes et tendances RSE (Dycia) 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 Enquête sept/</a:t>
            </a:r>
            <a:r>
              <a:rPr lang="fr-FR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oct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→ restitution table ronde SITEVI</a:t>
            </a: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 Vinseo diffuse le questionnaire</a:t>
            </a: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 Demande financement 2000 € HT pour mise en avant Vinseo lors table ronde</a:t>
            </a: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endParaRPr 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r>
              <a:rPr lang="fr-FR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Pas de partenariat possible, d’autres membres proposant ce type de services.</a:t>
            </a: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984250" lvl="1" indent="0">
              <a:spcAft>
                <a:spcPts val="0"/>
              </a:spcAft>
              <a:buNone/>
              <a:tabLst>
                <a:tab pos="9842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réaffecter budget action 8 pour financer ?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9070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FFE19-DE93-47F0-A561-8DB808F219F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0F0B1C3-9DDA-4E34-8CE6-F36F303542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3018487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Communication Vinseo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fr-FR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.Annuaire 2019-2020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→ Impression de 2000 annuaires avec intercalaires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DE58061-D1FF-446B-9E54-A3199681599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10" name="Espace réservé du pied de page 1">
            <a:extLst>
              <a:ext uri="{FF2B5EF4-FFF2-40B4-BE49-F238E27FC236}">
                <a16:creationId xmlns:a16="http://schemas.microsoft.com/office/drawing/2014/main" id="{A9986672-7F5A-4CD7-A800-D61F1558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2B3BDDDA-9991-4380-BC0B-186D44AEA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60401"/>
              </p:ext>
            </p:extLst>
          </p:nvPr>
        </p:nvGraphicFramePr>
        <p:xfrm>
          <a:off x="1043608" y="2699792"/>
          <a:ext cx="7503491" cy="3033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14156">
                  <a:extLst>
                    <a:ext uri="{9D8B030D-6E8A-4147-A177-3AD203B41FA5}">
                      <a16:colId xmlns:a16="http://schemas.microsoft.com/office/drawing/2014/main" val="139565503"/>
                    </a:ext>
                  </a:extLst>
                </a:gridCol>
                <a:gridCol w="1862557">
                  <a:extLst>
                    <a:ext uri="{9D8B030D-6E8A-4147-A177-3AD203B41FA5}">
                      <a16:colId xmlns:a16="http://schemas.microsoft.com/office/drawing/2014/main" val="4148810657"/>
                    </a:ext>
                  </a:extLst>
                </a:gridCol>
                <a:gridCol w="1863389">
                  <a:extLst>
                    <a:ext uri="{9D8B030D-6E8A-4147-A177-3AD203B41FA5}">
                      <a16:colId xmlns:a16="http://schemas.microsoft.com/office/drawing/2014/main" val="4031663038"/>
                    </a:ext>
                  </a:extLst>
                </a:gridCol>
                <a:gridCol w="1863389">
                  <a:extLst>
                    <a:ext uri="{9D8B030D-6E8A-4147-A177-3AD203B41FA5}">
                      <a16:colId xmlns:a16="http://schemas.microsoft.com/office/drawing/2014/main" val="722450811"/>
                    </a:ext>
                  </a:extLst>
                </a:gridCol>
              </a:tblGrid>
              <a:tr h="1543024">
                <a:tc>
                  <a:txBody>
                    <a:bodyPr/>
                    <a:lstStyle/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Budget prévu 2019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€ HT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Budget obtenu 2019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€ HT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Budget obtenu 2020</a:t>
                      </a: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€ HT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93912"/>
                  </a:ext>
                </a:extLst>
              </a:tr>
              <a:tr h="49681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Graphiste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2000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1250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7938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490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97039"/>
                  </a:ext>
                </a:extLst>
              </a:tr>
              <a:tr h="49681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Imprimeur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1900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1935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8208329"/>
                  </a:ext>
                </a:extLst>
              </a:tr>
              <a:tr h="49681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Total</a:t>
                      </a:r>
                      <a:endParaRPr lang="fr-F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dirty="0">
                          <a:effectLst/>
                        </a:rPr>
                        <a:t>3900</a:t>
                      </a:r>
                      <a:endParaRPr lang="fr-F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</a:rPr>
                        <a:t>3185 / 4050</a:t>
                      </a:r>
                      <a:endParaRPr lang="fr-FR" sz="2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4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490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352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83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Relations pôles &amp; clusters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.Leader Occitanie</a:t>
            </a:r>
          </a:p>
          <a:p>
            <a:pPr marL="895350" lvl="1" indent="0">
              <a:spcAft>
                <a:spcPts val="0"/>
              </a:spcAft>
              <a:buNone/>
              <a:tabLst>
                <a:tab pos="1252538" algn="l"/>
              </a:tabLst>
            </a:pPr>
            <a:r>
              <a:rPr lang="fr-FR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  <a:r>
              <a:rPr lang="fr-FR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1.	Commissions « international », « RH et 			RSE » Hérault</a:t>
            </a:r>
          </a:p>
          <a:p>
            <a:pPr marL="895350" lvl="1" indent="0">
              <a:spcAft>
                <a:spcPts val="0"/>
              </a:spcAft>
              <a:buNone/>
              <a:tabLst>
                <a:tab pos="1252538" algn="l"/>
              </a:tabLst>
            </a:pPr>
            <a:r>
              <a:rPr lang="fr-FR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2.   Echange et publication infos de nos 			réseaux</a:t>
            </a:r>
          </a:p>
          <a:p>
            <a:pPr marL="895350" lvl="1" indent="0">
              <a:spcAft>
                <a:spcPts val="0"/>
              </a:spcAft>
              <a:buNone/>
              <a:tabLst>
                <a:tab pos="1252538" algn="l"/>
              </a:tabLst>
            </a:pPr>
            <a:r>
              <a:rPr lang="fr-FR" sz="32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3.   A terme, convention ?</a:t>
            </a:r>
            <a:endParaRPr lang="fr-FR" sz="3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3789B8B-B212-480C-93D1-790CD09C522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1DA5B067-3356-4837-AA96-53B35424C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28355840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Relations pôles &amp; clusters</a:t>
            </a:r>
          </a:p>
          <a:p>
            <a:pPr marL="719138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.Aqua Valley </a:t>
            </a:r>
            <a:r>
              <a:rPr lang="fr-FR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principe validé</a:t>
            </a:r>
          </a:p>
          <a:p>
            <a:pPr marL="895350" lvl="1" indent="0">
              <a:spcAft>
                <a:spcPts val="0"/>
              </a:spcAft>
              <a:buNone/>
              <a:tabLst>
                <a:tab pos="11620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1. Si dispo, proposer un créneau d’1/2 journée sur notre banque de présentation au SITEVI</a:t>
            </a:r>
          </a:p>
          <a:p>
            <a:pPr marL="895350" lvl="1" indent="0">
              <a:spcAft>
                <a:spcPts val="0"/>
              </a:spcAft>
              <a:buNone/>
              <a:tabLst>
                <a:tab pos="11620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2. Organiser </a:t>
            </a:r>
          </a:p>
          <a:p>
            <a:pPr marL="895350" lvl="1" indent="0">
              <a:spcAft>
                <a:spcPts val="0"/>
              </a:spcAft>
              <a:buNone/>
              <a:tabLst>
                <a:tab pos="11620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.Petit déjeuner                 ou</a:t>
            </a:r>
          </a:p>
          <a:p>
            <a:pPr marL="895350" lvl="1" indent="0">
              <a:spcAft>
                <a:spcPts val="0"/>
              </a:spcAft>
              <a:buNone/>
              <a:tabLst>
                <a:tab pos="11620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.Commission : commune, ponctuelle, liant eau &amp; 		filière vitivinicole (gestion de la ressource en eau, traitement 	et réutilisation des eaux usées, recyclage de l’eau)</a:t>
            </a:r>
          </a:p>
          <a:p>
            <a:pPr marL="895350" lvl="1" indent="0">
              <a:spcAft>
                <a:spcPts val="0"/>
              </a:spcAft>
              <a:buNone/>
              <a:tabLst>
                <a:tab pos="11620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.2ème quinzaine de juin 2020</a:t>
            </a:r>
          </a:p>
          <a:p>
            <a:pPr marL="895350" lvl="1" indent="0">
              <a:spcAft>
                <a:spcPts val="0"/>
              </a:spcAft>
              <a:buNone/>
              <a:tabLst>
                <a:tab pos="11620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.Clermont l’Hérault ou Gruissan (INRA Pech Rouge)</a:t>
            </a:r>
          </a:p>
          <a:p>
            <a:pPr marL="895350" lvl="1" indent="0">
              <a:spcAft>
                <a:spcPts val="0"/>
              </a:spcAft>
              <a:buNone/>
              <a:tabLst>
                <a:tab pos="11620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D307B1F-4FD6-413F-84D0-2D9587C691E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353B077D-E3ED-4C0F-BC57-17210327D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3167819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Partenariats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.Relance Montpellier Métropole pour conférences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.Profession Viticole </a:t>
            </a:r>
          </a:p>
          <a:p>
            <a:pPr marL="1703388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Propositions animations communes SITEVI sans suite : </a:t>
            </a: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Poursuivre offre expertise SITEVI via </a:t>
            </a:r>
            <a:r>
              <a:rPr lang="fr-FR" sz="2400" b="1" dirty="0" err="1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vitisphere</a:t>
            </a: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+ Crédit agricole.</a:t>
            </a:r>
          </a:p>
          <a:p>
            <a:pPr marL="1703388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Caves coopératives intéressées pour expérimentation in vivo : </a:t>
            </a: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échanger avec elles pour préciser besoins</a:t>
            </a:r>
          </a:p>
          <a:p>
            <a:pPr marL="1703388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Observatoire viticole 34</a:t>
            </a:r>
          </a:p>
          <a:p>
            <a:pPr marL="2103438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Evénements locaux très suivis par les vignerons</a:t>
            </a:r>
          </a:p>
          <a:p>
            <a:pPr marL="2103438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Actions à développer (contact pris) en lien avec membres Vinseo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FDDA356-5969-44C9-A9EB-2D5F1C5B451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10" name="Espace réservé du pied de page 1">
            <a:extLst>
              <a:ext uri="{FF2B5EF4-FFF2-40B4-BE49-F238E27FC236}">
                <a16:creationId xmlns:a16="http://schemas.microsoft.com/office/drawing/2014/main" id="{DA9E5F14-BC60-4042-8A6F-A03DF1F14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238163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Partenariats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.Profession Viticole </a:t>
            </a:r>
            <a:r>
              <a:rPr lang="fr-FR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principe validé</a:t>
            </a:r>
          </a:p>
          <a:p>
            <a:pPr marL="1703388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Evénement commun </a:t>
            </a:r>
            <a:r>
              <a:rPr lang="fr-FR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Vinseo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fr-FR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SudvinBio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/</a:t>
            </a:r>
            <a:r>
              <a:rPr lang="fr-FR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Ad’Occ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 </a:t>
            </a:r>
          </a:p>
          <a:p>
            <a:pPr marL="2103438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/>
              <a:t>« Les innovations au service de la filière </a:t>
            </a:r>
            <a:r>
              <a:rPr lang="fr-FR" sz="2000" dirty="0" err="1"/>
              <a:t>viti-vini</a:t>
            </a:r>
            <a:r>
              <a:rPr lang="fr-FR" sz="2000" dirty="0"/>
              <a:t> Bio</a:t>
            </a:r>
          </a:p>
          <a:p>
            <a:pPr marL="2103438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endParaRPr lang="fr-FR" sz="1100" dirty="0"/>
          </a:p>
          <a:p>
            <a:pPr marL="2103438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/>
              <a:t>Fin juin - début juillet 2020 à Inra Pech Rouge</a:t>
            </a:r>
          </a:p>
          <a:p>
            <a:pPr marL="1760538" lvl="2" indent="0" algn="just">
              <a:spcAft>
                <a:spcPts val="0"/>
              </a:spcAft>
              <a:buNone/>
              <a:tabLst>
                <a:tab pos="450850" algn="l"/>
              </a:tabLst>
            </a:pPr>
            <a:endParaRPr lang="fr-FR" sz="1400" dirty="0"/>
          </a:p>
          <a:p>
            <a:pPr marL="2103438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sz="2000" dirty="0"/>
              <a:t>1 journée : témoignages vignerons, recherche et entreprises </a:t>
            </a:r>
          </a:p>
          <a:p>
            <a:pPr marL="2560638" lvl="3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dirty="0"/>
              <a:t>Matin viticole</a:t>
            </a:r>
          </a:p>
          <a:p>
            <a:pPr marL="2560638" lvl="3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dirty="0"/>
              <a:t>Midi démonstrations</a:t>
            </a:r>
          </a:p>
          <a:p>
            <a:pPr marL="2560638" lvl="3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dirty="0"/>
              <a:t>Après-midi vinicole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899C01A-8AF9-44A2-8960-CC411721286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10" name="Espace réservé du pied de page 1">
            <a:extLst>
              <a:ext uri="{FF2B5EF4-FFF2-40B4-BE49-F238E27FC236}">
                <a16:creationId xmlns:a16="http://schemas.microsoft.com/office/drawing/2014/main" id="{92441CA1-C346-4939-9BCE-080A154B56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13584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Partenariats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.Profession Viticole </a:t>
            </a:r>
          </a:p>
          <a:p>
            <a:pPr marL="1703388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Evénement commun Vinseo/</a:t>
            </a:r>
            <a:r>
              <a:rPr lang="fr-FR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SudvinBio</a:t>
            </a:r>
            <a:r>
              <a:rPr lang="fr-FR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/Ad’Occ  </a:t>
            </a:r>
          </a:p>
          <a:p>
            <a:pPr marL="2103438" lvl="2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r>
              <a:rPr lang="fr-FR" dirty="0"/>
              <a:t>Objectifs : </a:t>
            </a:r>
          </a:p>
          <a:p>
            <a:pPr marL="2674938" lvl="3" indent="-457200" algn="just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r>
              <a:rPr lang="fr-FR" dirty="0"/>
              <a:t>Rapprocher producteurs bios (</a:t>
            </a:r>
            <a:r>
              <a:rPr lang="fr-FR" dirty="0" err="1"/>
              <a:t>viti-vini</a:t>
            </a:r>
            <a:r>
              <a:rPr lang="fr-FR" dirty="0"/>
              <a:t>) / Recherche / fournisseurs autour de l’innovation</a:t>
            </a:r>
          </a:p>
          <a:p>
            <a:pPr marL="2674938" lvl="3" indent="-457200" algn="just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endParaRPr lang="fr-FR" sz="1800" dirty="0"/>
          </a:p>
          <a:p>
            <a:pPr marL="2674938" lvl="3" indent="-457200" algn="just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r>
              <a:rPr lang="fr-FR" dirty="0"/>
              <a:t>Diffusion technique (connaissances et solutions)</a:t>
            </a:r>
          </a:p>
          <a:p>
            <a:pPr marL="2674938" lvl="3" indent="-457200" algn="just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endParaRPr lang="fr-FR" sz="1800" dirty="0"/>
          </a:p>
          <a:p>
            <a:pPr marL="2674938" lvl="3" indent="-457200" algn="just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r>
              <a:rPr lang="fr-FR" dirty="0"/>
              <a:t>Stimuler l’émergence de projets (individuels,  collaboratifs et/ou collectifs) pour répondre aux besoins </a:t>
            </a:r>
          </a:p>
          <a:p>
            <a:pPr marL="2560638" lvl="3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endParaRPr lang="fr-FR" dirty="0"/>
          </a:p>
          <a:p>
            <a:pPr marL="1703388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03388" lvl="1" indent="-342900" algn="just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450850" algn="l"/>
              </a:tabLst>
            </a:pPr>
            <a:endParaRPr lang="fr-FR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ED29362-A72B-4995-A09E-19FC56502B5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9189D76C-60B4-403D-B8CC-5CD432B1F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13435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Partenariats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.ASOI en cours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.Agglo de Béziers </a:t>
            </a:r>
            <a:r>
              <a:rPr lang="fr-FR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: principe validé</a:t>
            </a:r>
          </a:p>
          <a:p>
            <a:pPr marL="11620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 Zone très viticole, services </a:t>
            </a:r>
            <a:r>
              <a:rPr lang="fr-FR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viti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et vinicoles</a:t>
            </a:r>
          </a:p>
          <a:p>
            <a:pPr marL="1438275" lvl="1" indent="-276225">
              <a:spcAft>
                <a:spcPts val="0"/>
              </a:spcAft>
              <a:buNone/>
              <a:tabLst>
                <a:tab pos="450850" algn="l"/>
              </a:tabLst>
            </a:pPr>
            <a:endParaRPr lang="fr-FR" sz="16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438275" lvl="1" indent="-276225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 Convention : promotion de </a:t>
            </a:r>
            <a:r>
              <a:rPr lang="fr-FR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Vinseo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, prêt de salles </a:t>
            </a:r>
            <a:r>
              <a:rPr lang="fr-FR" sz="24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vs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organisation d’événements vers Béziers, co-construction </a:t>
            </a:r>
            <a:r>
              <a:rPr lang="fr-FR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afterworks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et ateliers.</a:t>
            </a:r>
          </a:p>
          <a:p>
            <a:pPr marL="11620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16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620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&gt; Mutualiser stand </a:t>
            </a:r>
            <a:r>
              <a:rPr lang="fr-FR" sz="24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Dyonisud</a:t>
            </a:r>
            <a:r>
              <a:rPr lang="fr-FR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? </a:t>
            </a: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 discuter avec organisateurs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2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18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8953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Chantiers en cours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463828-729B-4618-8555-BC5CCD7F0EA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F0446B07-873F-4A03-86B4-5092967E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308240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.Utilisation du forum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.Diffusion des CV </a:t>
            </a:r>
            <a:r>
              <a:rPr lang="fr-FR" sz="32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via mail adhérents, forum + CVthèque vitijob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rgbClr val="FF00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.Forum des métiers 21 novembre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3200" b="1" dirty="0">
              <a:solidFill>
                <a:schemeClr val="tx1">
                  <a:lumMod val="65000"/>
                  <a:lumOff val="3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.Vos dates, événements et questions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Questions diverses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6463828-729B-4618-8555-BC5CCD7F0EA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F0446B07-873F-4A03-86B4-5092967E1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2687730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C68C5F8-4631-43B3-B507-669C82206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Save the date</a:t>
            </a:r>
            <a:endParaRPr lang="fr-FR" altLang="fr-FR" sz="4000" dirty="0">
              <a:solidFill>
                <a:srgbClr val="910048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ABB9C3-3D09-416A-A004-2030A109B7D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3363274D-E2D6-466C-9FA2-D35237629D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D1033E71-9086-4B0A-8BC5-9B778FB21A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66042"/>
              </p:ext>
            </p:extLst>
          </p:nvPr>
        </p:nvGraphicFramePr>
        <p:xfrm>
          <a:off x="468313" y="1384550"/>
          <a:ext cx="8204199" cy="424227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2213378908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423876468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3442669812"/>
                    </a:ext>
                  </a:extLst>
                </a:gridCol>
              </a:tblGrid>
              <a:tr h="387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Date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Lieu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Evénement associé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114588"/>
                  </a:ext>
                </a:extLst>
              </a:tr>
              <a:tr h="57689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06 novembre APRES-MIDI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r>
                        <a:rPr lang="fr-FR" sz="1200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Supagro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Rencontre Recherche - Vinseo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8789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12 novembre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Montpellier </a:t>
                      </a:r>
                      <a:r>
                        <a:rPr lang="fr-FR" sz="1200" kern="1200" dirty="0" err="1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SupAgro</a:t>
                      </a:r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 (la Gaillarde)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Journée intrants biologiques du sol </a:t>
                      </a:r>
                    </a:p>
                    <a:p>
                      <a:pPr algn="ctr"/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(ASOI – Ad’Occ)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4931836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21 novembre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Montpellier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Forum métiers </a:t>
                      </a:r>
                      <a:r>
                        <a:rPr lang="fr-FR" sz="1200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SupAgro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797769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26 – 28 novembre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Montpellier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SITEVI 2019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924664"/>
                  </a:ext>
                </a:extLst>
              </a:tr>
              <a:tr h="774874"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29 novembre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Montpellier (faculté de pharmacie)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kern="1200" dirty="0">
                          <a:solidFill>
                            <a:schemeClr val="dk1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Conférence œnologie 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593858"/>
                  </a:ext>
                </a:extLst>
              </a:tr>
              <a:tr h="774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06 février 2020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Labège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Les nouvelles mobilités (véhicules hydrogènes, connectés)</a:t>
                      </a: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0038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18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239013F-09AD-424E-BAC1-81E425F3F0DA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4101" name="ZoneTexte 2"/>
          <p:cNvSpPr txBox="1">
            <a:spLocks noChangeArrowheads="1"/>
          </p:cNvSpPr>
          <p:nvPr/>
        </p:nvSpPr>
        <p:spPr bwMode="auto">
          <a:xfrm>
            <a:off x="881869" y="1484784"/>
            <a:ext cx="7791524" cy="509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914400" indent="-5143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314450" indent="-40005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0070C0"/>
                </a:solidFill>
                <a:latin typeface="Arial"/>
              </a:rPr>
              <a:t>.Tirage au sort stands SITEVI</a:t>
            </a:r>
          </a:p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0070C0"/>
                </a:solidFill>
                <a:latin typeface="Arial"/>
              </a:rPr>
              <a:t>.Vie associative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Accueil nouvel administrateur Ertus Group (Benoit Roger)</a:t>
            </a:r>
            <a:endParaRPr lang="fr-FR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Validation PV du CA du 08 juillet 2019</a:t>
            </a:r>
            <a:endParaRPr lang="fr-FR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Demandes d’adhésions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Cotisations et partenariats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Date et lieu AG Vinseo 2020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Subventions Conseil Régional</a:t>
            </a:r>
          </a:p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0070C0"/>
                </a:solidFill>
                <a:latin typeface="Arial"/>
              </a:rPr>
              <a:t>.Stratégie 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Valeurs &amp; slogan Vinseo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Strat me up ?</a:t>
            </a:r>
          </a:p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0070C0"/>
                </a:solidFill>
                <a:latin typeface="Arial"/>
              </a:rPr>
              <a:t>.Chantiers en cours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SITEVI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Communication (annuaire)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Relations pôle &amp; clusters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fr-FR" sz="1400" b="1" dirty="0">
                <a:solidFill>
                  <a:srgbClr val="40404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Partenariats </a:t>
            </a:r>
          </a:p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0070C0"/>
                </a:solidFill>
                <a:latin typeface="Arial"/>
              </a:rPr>
              <a:t>.Questions diverses</a:t>
            </a:r>
          </a:p>
          <a:p>
            <a:pPr marL="0" indent="0">
              <a:spcAft>
                <a:spcPts val="0"/>
              </a:spcAft>
              <a:buNone/>
              <a:tabLst>
                <a:tab pos="457200" algn="l"/>
              </a:tabLst>
            </a:pPr>
            <a:r>
              <a:rPr lang="fr-FR" sz="1600" dirty="0">
                <a:solidFill>
                  <a:srgbClr val="0070C0"/>
                </a:solidFill>
                <a:latin typeface="Arial"/>
              </a:rPr>
              <a:t>.Agenda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ACE55E26-04DE-4E88-97AD-A630021F4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1824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Ordre du jour</a:t>
            </a:r>
          </a:p>
        </p:txBody>
      </p:sp>
    </p:spTree>
    <p:extLst>
      <p:ext uri="{BB962C8B-B14F-4D97-AF65-F5344CB8AC3E}">
        <p14:creationId xmlns:p14="http://schemas.microsoft.com/office/powerpoint/2010/main" val="3666060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251992"/>
            <a:ext cx="8640959" cy="5301208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0" lvl="1" indent="0" algn="ctr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54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Prochains CA</a:t>
            </a:r>
            <a:endParaRPr lang="fr-FR" sz="80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 algn="ctr">
              <a:spcAft>
                <a:spcPts val="0"/>
              </a:spcAft>
              <a:buNone/>
              <a:tabLst>
                <a:tab pos="0" algn="l"/>
              </a:tabLst>
            </a:pPr>
            <a:endParaRPr lang="fr-FR" sz="80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lvl="1" indent="0" algn="ctr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8000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endParaRPr lang="fr-FR" sz="13800" b="1" dirty="0">
              <a:solidFill>
                <a:srgbClr val="0070C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AB714BE9-9CD5-4698-9741-66A5BD762B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3560395"/>
              </p:ext>
            </p:extLst>
          </p:nvPr>
        </p:nvGraphicFramePr>
        <p:xfrm>
          <a:off x="372645" y="2204864"/>
          <a:ext cx="8204199" cy="3485069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2734733">
                  <a:extLst>
                    <a:ext uri="{9D8B030D-6E8A-4147-A177-3AD203B41FA5}">
                      <a16:colId xmlns:a16="http://schemas.microsoft.com/office/drawing/2014/main" val="2213378908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423876468"/>
                    </a:ext>
                  </a:extLst>
                </a:gridCol>
                <a:gridCol w="2734733">
                  <a:extLst>
                    <a:ext uri="{9D8B030D-6E8A-4147-A177-3AD203B41FA5}">
                      <a16:colId xmlns:a16="http://schemas.microsoft.com/office/drawing/2014/main" val="3442669812"/>
                    </a:ext>
                  </a:extLst>
                </a:gridCol>
              </a:tblGrid>
              <a:tr h="3874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Date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Lieu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Evénement associé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114588"/>
                  </a:ext>
                </a:extLst>
              </a:tr>
              <a:tr h="1161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17 &amp; 18 octobre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r>
                        <a:rPr lang="fr-FR" sz="1200" dirty="0" err="1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Ceresole</a:t>
                      </a: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Alba (vers Turin, Italie)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Visite usines GAI &amp; Diam Bouchage.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887891"/>
                  </a:ext>
                </a:extLst>
              </a:tr>
              <a:tr h="11613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09 décembre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14h – 18h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Isles-sur-Tarn (locaux IFV)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Visite vignoble et dégustation cépages résistants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797769"/>
                  </a:ext>
                </a:extLst>
              </a:tr>
              <a:tr h="7748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 janvier 2020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14h – 18h 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Céret (locaux Diam Bouchage)</a:t>
                      </a:r>
                      <a:endParaRPr lang="fr-FR" sz="12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Visite de l’usine</a:t>
                      </a:r>
                      <a:endParaRPr lang="fr-FR" sz="12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924664"/>
                  </a:ext>
                </a:extLst>
              </a:tr>
            </a:tbl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D705180D-B358-4D2A-BA48-64AABD5ED1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F8FFDEFF-82C2-4D60-B243-965E691B5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3719928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SITEVI 2019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8965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Tirage au sort 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emplacements</a:t>
            </a:r>
          </a:p>
          <a:p>
            <a:pPr marL="182563" lvl="1" indent="0" algn="ctr">
              <a:spcAft>
                <a:spcPts val="0"/>
              </a:spcAft>
              <a:buNone/>
              <a:tabLst>
                <a:tab pos="0" algn="l"/>
              </a:tabLst>
            </a:pPr>
            <a:endParaRPr lang="fr-FR" b="1" dirty="0">
              <a:solidFill>
                <a:srgbClr val="B41660"/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5D091C-7433-47AE-8AB7-25186BCAF5C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E9618B6-B9D8-4132-AABD-8A98839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pic>
        <p:nvPicPr>
          <p:cNvPr id="4" name="Image 3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2C1A9FDA-E145-41EB-98F6-0A74269D49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50"/>
          <a:stretch/>
        </p:blipFill>
        <p:spPr>
          <a:xfrm>
            <a:off x="3029667" y="270722"/>
            <a:ext cx="5392172" cy="6282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12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8965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Renouvellement administrateurs </a:t>
            </a:r>
          </a:p>
          <a:p>
            <a:pPr marL="539750" lvl="1" indent="-180975">
              <a:spcAft>
                <a:spcPts val="0"/>
              </a:spcAft>
              <a:buFont typeface="Wingdings" panose="05000000000000000000" pitchFamily="2" charset="2"/>
              <a:buChar char="§"/>
              <a:tabLst>
                <a:tab pos="0" algn="l"/>
              </a:tabLst>
            </a:pPr>
            <a:r>
              <a:rPr lang="fr-FR" sz="2000" b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Bienvenue à </a:t>
            </a:r>
            <a:r>
              <a:rPr lang="fr-FR" sz="2000" b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Ertus</a:t>
            </a:r>
            <a:r>
              <a:rPr lang="fr-FR" sz="2000" b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 group (Benoit Roger), nouvel administrateur.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800" b="1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ea typeface="Calibri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11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PV du CA du 08 juillet 2019 </a:t>
            </a: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validé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6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16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Adhésions</a:t>
            </a:r>
          </a:p>
          <a:p>
            <a:pPr marL="630238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000" b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Permagro </a:t>
            </a: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validée, parrain = itk</a:t>
            </a:r>
          </a:p>
          <a:p>
            <a:pPr marL="630238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000" b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Crédit Mutuel </a:t>
            </a: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: invité à se présenter au prochain CA</a:t>
            </a:r>
            <a:r>
              <a:rPr lang="fr-FR" sz="2000" b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	</a:t>
            </a:r>
          </a:p>
          <a:p>
            <a:pPr marL="630238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Décisions unanimes </a:t>
            </a:r>
          </a:p>
          <a:p>
            <a:pPr marL="630238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→ Inviter nouveaux adhérents de l’année à un CA : présentation + découverte fonctionnement Vinseo </a:t>
            </a:r>
          </a:p>
          <a:p>
            <a:pPr marL="630238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0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→ Lancer travail charte + guide initiatique nouvel adhérent ?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5D091C-7433-47AE-8AB7-25186BCAF5C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E9618B6-B9D8-4132-AABD-8A98839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</p:spTree>
    <p:extLst>
      <p:ext uri="{BB962C8B-B14F-4D97-AF65-F5344CB8AC3E}">
        <p14:creationId xmlns:p14="http://schemas.microsoft.com/office/powerpoint/2010/main" val="296959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8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Changement banque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12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82563" lvl="1" indent="0" algn="ctr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3600" b="1" dirty="0">
                <a:solidFill>
                  <a:srgbClr val="00B0F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Changement de banque SMC → Crédit Agricole validé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dirty="0"/>
              <a:t>	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793750" lvl="1" indent="-34290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endParaRPr lang="fr-FR" sz="1000" b="1" dirty="0">
              <a:solidFill>
                <a:schemeClr val="tx1">
                  <a:lumMod val="75000"/>
                  <a:lumOff val="25000"/>
                </a:schemeClr>
              </a:solidFill>
              <a:ea typeface="Calibri"/>
            </a:endParaRPr>
          </a:p>
          <a:p>
            <a:pPr marL="908050" lvl="1" indent="-45720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5D091C-7433-47AE-8AB7-25186BCAF5C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E9618B6-B9D8-4132-AABD-8A98839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1D9387C1-37F8-4AF8-95AF-ECE060C05F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428529"/>
              </p:ext>
            </p:extLst>
          </p:nvPr>
        </p:nvGraphicFramePr>
        <p:xfrm>
          <a:off x="971600" y="2276872"/>
          <a:ext cx="7209148" cy="2664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8961">
                  <a:extLst>
                    <a:ext uri="{9D8B030D-6E8A-4147-A177-3AD203B41FA5}">
                      <a16:colId xmlns:a16="http://schemas.microsoft.com/office/drawing/2014/main" val="4089168578"/>
                    </a:ext>
                  </a:extLst>
                </a:gridCol>
                <a:gridCol w="1630731">
                  <a:extLst>
                    <a:ext uri="{9D8B030D-6E8A-4147-A177-3AD203B41FA5}">
                      <a16:colId xmlns:a16="http://schemas.microsoft.com/office/drawing/2014/main" val="2187095312"/>
                    </a:ext>
                  </a:extLst>
                </a:gridCol>
                <a:gridCol w="1529728">
                  <a:extLst>
                    <a:ext uri="{9D8B030D-6E8A-4147-A177-3AD203B41FA5}">
                      <a16:colId xmlns:a16="http://schemas.microsoft.com/office/drawing/2014/main" val="1273837584"/>
                    </a:ext>
                  </a:extLst>
                </a:gridCol>
                <a:gridCol w="1529728">
                  <a:extLst>
                    <a:ext uri="{9D8B030D-6E8A-4147-A177-3AD203B41FA5}">
                      <a16:colId xmlns:a16="http://schemas.microsoft.com/office/drawing/2014/main" val="635017824"/>
                    </a:ext>
                  </a:extLst>
                </a:gridCol>
              </a:tblGrid>
              <a:tr h="7536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Crédit agricole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Crédit mutuel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SMC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(actuellement)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15397436"/>
                  </a:ext>
                </a:extLst>
              </a:tr>
              <a:tr h="80923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Total / mois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7,29 €</a:t>
                      </a:r>
                      <a:endParaRPr lang="fr-FR" sz="16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25,52 €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30 € + taxes diverses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57310990"/>
                  </a:ext>
                </a:extLst>
              </a:tr>
              <a:tr h="11014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Economie minimum / an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273,5€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54€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52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796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Programme CA Italie </a:t>
            </a:r>
          </a:p>
          <a:p>
            <a:pPr marL="793750" lvl="1" indent="-34290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endParaRPr lang="fr-FR" sz="1000" b="1" dirty="0">
              <a:solidFill>
                <a:schemeClr val="tx1">
                  <a:lumMod val="75000"/>
                  <a:lumOff val="25000"/>
                </a:schemeClr>
              </a:solidFill>
              <a:ea typeface="Calibri"/>
            </a:endParaRPr>
          </a:p>
          <a:p>
            <a:pPr marL="908050" lvl="1" indent="-45720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endParaRPr lang="fr-FR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55D091C-7433-47AE-8AB7-25186BCAF5C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8" name="Espace réservé du pied de page 1">
            <a:extLst>
              <a:ext uri="{FF2B5EF4-FFF2-40B4-BE49-F238E27FC236}">
                <a16:creationId xmlns:a16="http://schemas.microsoft.com/office/drawing/2014/main" id="{DE9618B6-B9D8-4132-AABD-8A98839D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52356783-F128-4224-863D-D9C3F1BE1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620491"/>
              </p:ext>
            </p:extLst>
          </p:nvPr>
        </p:nvGraphicFramePr>
        <p:xfrm>
          <a:off x="611560" y="2132856"/>
          <a:ext cx="7639794" cy="41044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46598">
                  <a:extLst>
                    <a:ext uri="{9D8B030D-6E8A-4147-A177-3AD203B41FA5}">
                      <a16:colId xmlns:a16="http://schemas.microsoft.com/office/drawing/2014/main" val="1150536436"/>
                    </a:ext>
                  </a:extLst>
                </a:gridCol>
                <a:gridCol w="2546598">
                  <a:extLst>
                    <a:ext uri="{9D8B030D-6E8A-4147-A177-3AD203B41FA5}">
                      <a16:colId xmlns:a16="http://schemas.microsoft.com/office/drawing/2014/main" val="451551940"/>
                    </a:ext>
                  </a:extLst>
                </a:gridCol>
                <a:gridCol w="2546598">
                  <a:extLst>
                    <a:ext uri="{9D8B030D-6E8A-4147-A177-3AD203B41FA5}">
                      <a16:colId xmlns:a16="http://schemas.microsoft.com/office/drawing/2014/main" val="1534991912"/>
                    </a:ext>
                  </a:extLst>
                </a:gridCol>
              </a:tblGrid>
              <a:tr h="795633"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Jeudi 17 octobre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Vendredi 18 octobre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5174355"/>
                  </a:ext>
                </a:extLst>
              </a:tr>
              <a:tr h="79563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06h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Départ de Montpellier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303251"/>
                  </a:ext>
                </a:extLst>
              </a:tr>
              <a:tr h="46096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09h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tx1"/>
                          </a:solidFill>
                        </a:rPr>
                        <a:t>Visite usine Diam</a:t>
                      </a:r>
                      <a:endParaRPr lang="fr-FR" sz="1600" dirty="0">
                        <a:solidFill>
                          <a:srgbClr val="B416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3631391"/>
                  </a:ext>
                </a:extLst>
              </a:tr>
              <a:tr h="460962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12h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Déjeuner usine GAI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Déjeuner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8973380"/>
                  </a:ext>
                </a:extLst>
              </a:tr>
              <a:tr h="79563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14h – 16h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>
                          <a:solidFill>
                            <a:srgbClr val="00B0F0"/>
                          </a:solidFill>
                          <a:latin typeface="+mn-lt"/>
                          <a:ea typeface="+mn-ea"/>
                          <a:cs typeface="+mn-cs"/>
                        </a:rPr>
                        <a:t>CA Vinseo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9991333"/>
                  </a:ext>
                </a:extLst>
              </a:tr>
              <a:tr h="79563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16h-18h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Visite usine GAI</a:t>
                      </a:r>
                      <a:endParaRPr lang="fr-FR" sz="16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4938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396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Réflexion barème cotisations adhérents</a:t>
            </a:r>
            <a:endParaRPr lang="fr-FR" sz="2400" b="1" dirty="0">
              <a:solidFill>
                <a:srgbClr val="B4166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793750" lvl="1" indent="-342900">
              <a:spcAft>
                <a:spcPts val="0"/>
              </a:spcAft>
              <a:buFont typeface="Wingdings" panose="05000000000000000000" pitchFamily="2" charset="2"/>
              <a:buChar char="v"/>
              <a:tabLst>
                <a:tab pos="450850" algn="l"/>
              </a:tabLst>
            </a:pPr>
            <a:endParaRPr lang="fr-FR" sz="1000" b="1" dirty="0">
              <a:solidFill>
                <a:schemeClr val="tx1">
                  <a:lumMod val="75000"/>
                  <a:lumOff val="25000"/>
                </a:schemeClr>
              </a:solidFill>
              <a:ea typeface="Calibri"/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Barème 2019 + 2020</a:t>
            </a:r>
          </a:p>
          <a:p>
            <a:pPr marL="793750" lvl="1" indent="-342900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r>
              <a:rPr lang="fr-FR" sz="1600" dirty="0">
                <a:solidFill>
                  <a:srgbClr val="00B0F0"/>
                </a:solidFill>
              </a:rPr>
              <a:t>Augmenter services (quantité &amp; qualité) avant toute hausse + discuter directement avec les membres concernés par barèmes hauts.</a:t>
            </a:r>
          </a:p>
          <a:p>
            <a:pPr marL="793750" lvl="1" indent="-342900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endParaRPr lang="fr-FR" sz="1600" dirty="0">
              <a:solidFill>
                <a:srgbClr val="00B0F0"/>
              </a:solidFill>
            </a:endParaRPr>
          </a:p>
          <a:p>
            <a:pPr marL="793750" lvl="1" indent="-342900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r>
              <a:rPr lang="fr-FR" sz="1600" dirty="0">
                <a:solidFill>
                  <a:srgbClr val="00B0F0"/>
                </a:solidFill>
              </a:rPr>
              <a:t>Travailler sur l’historique des barèmes pratiqués jusqu’en 2019</a:t>
            </a:r>
          </a:p>
          <a:p>
            <a:pPr marL="793750" lvl="1" indent="-342900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endParaRPr lang="fr-FR" sz="1600" dirty="0">
              <a:solidFill>
                <a:srgbClr val="00B0F0"/>
              </a:solidFill>
            </a:endParaRPr>
          </a:p>
          <a:p>
            <a:pPr marL="793750" lvl="1" indent="-342900">
              <a:spcAft>
                <a:spcPts val="0"/>
              </a:spcAft>
              <a:buFont typeface="+mj-lt"/>
              <a:buAutoNum type="arabicPeriod"/>
              <a:tabLst>
                <a:tab pos="450850" algn="l"/>
              </a:tabLst>
            </a:pPr>
            <a:r>
              <a:rPr lang="fr-FR" sz="1600" dirty="0">
                <a:solidFill>
                  <a:srgbClr val="00B0F0"/>
                </a:solidFill>
              </a:rPr>
              <a:t>Réaliser prévisionnel évolution en :</a:t>
            </a:r>
          </a:p>
          <a:p>
            <a:pPr marL="1136650" lvl="2">
              <a:spcAft>
                <a:spcPts val="0"/>
              </a:spcAft>
              <a:buFontTx/>
              <a:buChar char="-"/>
              <a:tabLst>
                <a:tab pos="450850" algn="l"/>
              </a:tabLst>
            </a:pPr>
            <a:r>
              <a:rPr lang="fr-FR" sz="1200" dirty="0">
                <a:solidFill>
                  <a:srgbClr val="00B0F0"/>
                </a:solidFill>
              </a:rPr>
              <a:t>Étudiant les catégories d’adhérents</a:t>
            </a:r>
          </a:p>
          <a:p>
            <a:pPr marL="1136650" lvl="2">
              <a:spcAft>
                <a:spcPts val="0"/>
              </a:spcAft>
              <a:buFontTx/>
              <a:buChar char="-"/>
              <a:tabLst>
                <a:tab pos="450850" algn="l"/>
              </a:tabLst>
            </a:pPr>
            <a:r>
              <a:rPr lang="fr-FR" sz="1200" dirty="0">
                <a:solidFill>
                  <a:srgbClr val="00B0F0"/>
                </a:solidFill>
              </a:rPr>
              <a:t>Testant un coefficient d’augmentation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r>
              <a:rPr lang="fr-FR" sz="1600" dirty="0">
                <a:solidFill>
                  <a:srgbClr val="00B0F0"/>
                </a:solidFill>
              </a:rPr>
              <a:t>4.    Nécessité d’augmenter tarifs Sitevi car déficitaire chaque salon.</a:t>
            </a:r>
          </a:p>
          <a:p>
            <a:pPr marL="450850" lvl="1" indent="0">
              <a:spcAft>
                <a:spcPts val="0"/>
              </a:spcAft>
              <a:buNone/>
              <a:tabLst>
                <a:tab pos="450850" algn="l"/>
              </a:tabLst>
            </a:pPr>
            <a:endParaRPr lang="fr-FR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B6571E01-4D77-4505-94D4-A9AA0BD49F5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9" name="Espace réservé du pied de page 1">
            <a:extLst>
              <a:ext uri="{FF2B5EF4-FFF2-40B4-BE49-F238E27FC236}">
                <a16:creationId xmlns:a16="http://schemas.microsoft.com/office/drawing/2014/main" id="{E6888D46-CFB5-44FE-8D9F-814BA57A0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ICV</a:t>
            </a:r>
          </a:p>
        </p:txBody>
      </p:sp>
    </p:spTree>
    <p:extLst>
      <p:ext uri="{BB962C8B-B14F-4D97-AF65-F5344CB8AC3E}">
        <p14:creationId xmlns:p14="http://schemas.microsoft.com/office/powerpoint/2010/main" val="7983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-13779" y="548680"/>
            <a:ext cx="5364088" cy="1143000"/>
          </a:xfrm>
        </p:spPr>
        <p:txBody>
          <a:bodyPr/>
          <a:lstStyle/>
          <a:p>
            <a:pPr algn="l"/>
            <a:r>
              <a:rPr lang="fr-FR" altLang="fr-FR" sz="4000" dirty="0">
                <a:solidFill>
                  <a:schemeClr val="bg2">
                    <a:lumMod val="60000"/>
                    <a:lumOff val="40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Vie associative</a:t>
            </a:r>
          </a:p>
        </p:txBody>
      </p:sp>
      <p:sp>
        <p:nvSpPr>
          <p:cNvPr id="614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D3BF9C-94CC-4A68-ABAB-87B5640814F2}" type="slidenum">
              <a:rPr lang="fr-FR" altLang="fr-FR" sz="12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1200">
              <a:solidFill>
                <a:schemeClr val="bg1"/>
              </a:solidFill>
            </a:endParaRPr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251520" y="1556792"/>
            <a:ext cx="8640959" cy="4901344"/>
          </a:xfrm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Vers un statut « partenaire » </a:t>
            </a:r>
            <a:r>
              <a:rPr lang="fr-FR" sz="2400" b="1" dirty="0">
                <a:solidFill>
                  <a:srgbClr val="00B0F0"/>
                </a:solidFill>
                <a:latin typeface="Calibri Light" panose="020F0302020204030204" pitchFamily="34" charset="0"/>
                <a:ea typeface="Calibri"/>
                <a:cs typeface="Calibri Light" panose="020F0302020204030204" pitchFamily="34" charset="0"/>
              </a:rPr>
              <a:t>principe validé</a:t>
            </a:r>
          </a:p>
          <a:p>
            <a:pPr marL="182563" lvl="1" indent="0">
              <a:spcAft>
                <a:spcPts val="0"/>
              </a:spcAft>
              <a:buNone/>
              <a:tabLst>
                <a:tab pos="0" algn="l"/>
              </a:tabLst>
            </a:pPr>
            <a:r>
              <a:rPr lang="fr-FR" sz="2400" b="1" dirty="0">
                <a:solidFill>
                  <a:srgbClr val="B4166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	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CD6CE4A-3B0C-4172-AC4A-B7B6B9070BEA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68313" y="6553200"/>
            <a:ext cx="1905000" cy="30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200" dirty="0">
                <a:solidFill>
                  <a:schemeClr val="bg1"/>
                </a:solidFill>
              </a:rPr>
              <a:t>09 septembre 2019</a:t>
            </a:r>
          </a:p>
        </p:txBody>
      </p:sp>
      <p:sp>
        <p:nvSpPr>
          <p:cNvPr id="9" name="Espace réservé du pied de page 1">
            <a:extLst>
              <a:ext uri="{FF2B5EF4-FFF2-40B4-BE49-F238E27FC236}">
                <a16:creationId xmlns:a16="http://schemas.microsoft.com/office/drawing/2014/main" id="{8A69FFDB-FC2A-4C0F-BFEB-53FCC64C3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304800"/>
          </a:xfrm>
        </p:spPr>
        <p:txBody>
          <a:bodyPr/>
          <a:lstStyle/>
          <a:p>
            <a:pPr>
              <a:defRPr/>
            </a:pPr>
            <a:r>
              <a:rPr lang="fr-FR" dirty="0"/>
              <a:t>CA – ICV</a:t>
            </a:r>
          </a:p>
        </p:txBody>
      </p:sp>
      <p:graphicFrame>
        <p:nvGraphicFramePr>
          <p:cNvPr id="3" name="Tableau 3">
            <a:extLst>
              <a:ext uri="{FF2B5EF4-FFF2-40B4-BE49-F238E27FC236}">
                <a16:creationId xmlns:a16="http://schemas.microsoft.com/office/drawing/2014/main" id="{1184D244-0F7A-413D-9CF1-A55320013C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89271"/>
              </p:ext>
            </p:extLst>
          </p:nvPr>
        </p:nvGraphicFramePr>
        <p:xfrm>
          <a:off x="532605" y="2053410"/>
          <a:ext cx="8078787" cy="4397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2929">
                  <a:extLst>
                    <a:ext uri="{9D8B030D-6E8A-4147-A177-3AD203B41FA5}">
                      <a16:colId xmlns:a16="http://schemas.microsoft.com/office/drawing/2014/main" val="2108576506"/>
                    </a:ext>
                  </a:extLst>
                </a:gridCol>
                <a:gridCol w="2692929">
                  <a:extLst>
                    <a:ext uri="{9D8B030D-6E8A-4147-A177-3AD203B41FA5}">
                      <a16:colId xmlns:a16="http://schemas.microsoft.com/office/drawing/2014/main" val="3745093279"/>
                    </a:ext>
                  </a:extLst>
                </a:gridCol>
                <a:gridCol w="2692929">
                  <a:extLst>
                    <a:ext uri="{9D8B030D-6E8A-4147-A177-3AD203B41FA5}">
                      <a16:colId xmlns:a16="http://schemas.microsoft.com/office/drawing/2014/main" val="3304117405"/>
                    </a:ext>
                  </a:extLst>
                </a:gridCol>
              </a:tblGrid>
              <a:tr h="624969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Intérêt pour l’entreprise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Intérêt pour l’association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Processus</a:t>
                      </a:r>
                    </a:p>
                  </a:txBody>
                  <a:tcPr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773477"/>
                  </a:ext>
                </a:extLst>
              </a:tr>
              <a:tr h="50592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Améliorer son image/notoriété/ crédibilité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Source de financement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Souligner pertinence lien commun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368241"/>
                  </a:ext>
                </a:extLst>
              </a:tr>
              <a:tr h="50592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Développer son réseau de fournisseurs : carnet d’adresse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Accès au réseau de l’entreprise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Identifier besoins Vinseo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777416"/>
                  </a:ext>
                </a:extLst>
              </a:tr>
              <a:tr h="505927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Accès filière vin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Prise en charge coûts ciblés (communication)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Lister échanges envisageables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24177"/>
                  </a:ext>
                </a:extLst>
              </a:tr>
              <a:tr h="92257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Outil de communication (salons, événements, publications)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Profiter de ressources/compétences de l’entreprise (comptabilité, informatique, </a:t>
                      </a:r>
                      <a:r>
                        <a:rPr lang="fr-FR" sz="1200" dirty="0" err="1"/>
                        <a:t>etc</a:t>
                      </a:r>
                      <a:r>
                        <a:rPr lang="fr-FR" sz="1200" dirty="0"/>
                        <a:t>)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Périmètre géographique et durée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049276"/>
                  </a:ext>
                </a:extLst>
              </a:tr>
              <a:tr h="922573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/>
                        <a:t>Accès connaissance filière. Infos et veille, prospective </a:t>
                      </a:r>
                      <a:r>
                        <a:rPr lang="fr-FR" sz="1200" b="0" dirty="0"/>
                        <a:t>(veille, NL, journées thématiques…)</a:t>
                      </a:r>
                      <a:r>
                        <a:rPr lang="fr-FR" sz="1200" b="1" dirty="0"/>
                        <a:t>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Dons/prêts en nature (matériel, locaux)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dirty="0"/>
                        <a:t>Relation gagnant-gagnant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739655"/>
                  </a:ext>
                </a:extLst>
              </a:tr>
              <a:tr h="409392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Possibilité questionner le réseau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Crédibilité 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Transparence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148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45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3">
      <a:dk1>
        <a:srgbClr val="000000"/>
      </a:dk1>
      <a:lt1>
        <a:srgbClr val="FFFFFF"/>
      </a:lt1>
      <a:dk2>
        <a:srgbClr val="AB0452"/>
      </a:dk2>
      <a:lt2>
        <a:srgbClr val="808080"/>
      </a:lt2>
      <a:accent1>
        <a:srgbClr val="F3E034"/>
      </a:accent1>
      <a:accent2>
        <a:srgbClr val="808E23"/>
      </a:accent2>
      <a:accent3>
        <a:srgbClr val="FFFFFF"/>
      </a:accent3>
      <a:accent4>
        <a:srgbClr val="000000"/>
      </a:accent4>
      <a:accent5>
        <a:srgbClr val="F8EDAE"/>
      </a:accent5>
      <a:accent6>
        <a:srgbClr val="73801F"/>
      </a:accent6>
      <a:hlink>
        <a:srgbClr val="A90451"/>
      </a:hlink>
      <a:folHlink>
        <a:srgbClr val="8C8C8C"/>
      </a:folHlink>
    </a:clrScheme>
    <a:fontScheme name="Nouvelle pré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3">
        <a:dk1>
          <a:srgbClr val="000000"/>
        </a:dk1>
        <a:lt1>
          <a:srgbClr val="FFFFFF"/>
        </a:lt1>
        <a:dk2>
          <a:srgbClr val="AB0452"/>
        </a:dk2>
        <a:lt2>
          <a:srgbClr val="808080"/>
        </a:lt2>
        <a:accent1>
          <a:srgbClr val="F3E034"/>
        </a:accent1>
        <a:accent2>
          <a:srgbClr val="808E23"/>
        </a:accent2>
        <a:accent3>
          <a:srgbClr val="FFFFFF"/>
        </a:accent3>
        <a:accent4>
          <a:srgbClr val="000000"/>
        </a:accent4>
        <a:accent5>
          <a:srgbClr val="F8EDAE"/>
        </a:accent5>
        <a:accent6>
          <a:srgbClr val="73801F"/>
        </a:accent6>
        <a:hlink>
          <a:srgbClr val="A90451"/>
        </a:hlink>
        <a:folHlink>
          <a:srgbClr val="8C8C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ouvelle présentation 13">
    <a:dk1>
      <a:srgbClr val="000000"/>
    </a:dk1>
    <a:lt1>
      <a:srgbClr val="FFFFFF"/>
    </a:lt1>
    <a:dk2>
      <a:srgbClr val="AB0452"/>
    </a:dk2>
    <a:lt2>
      <a:srgbClr val="808080"/>
    </a:lt2>
    <a:accent1>
      <a:srgbClr val="F3E034"/>
    </a:accent1>
    <a:accent2>
      <a:srgbClr val="808E23"/>
    </a:accent2>
    <a:accent3>
      <a:srgbClr val="FFFFFF"/>
    </a:accent3>
    <a:accent4>
      <a:srgbClr val="000000"/>
    </a:accent4>
    <a:accent5>
      <a:srgbClr val="F8EDAE"/>
    </a:accent5>
    <a:accent6>
      <a:srgbClr val="73801F"/>
    </a:accent6>
    <a:hlink>
      <a:srgbClr val="A90451"/>
    </a:hlink>
    <a:folHlink>
      <a:srgbClr val="8C8C8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36572</TotalTime>
  <Words>1726</Words>
  <Application>Microsoft Office PowerPoint</Application>
  <PresentationFormat>Affichage à l'écran (4:3)</PresentationFormat>
  <Paragraphs>660</Paragraphs>
  <Slides>30</Slides>
  <Notes>30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Nouvelle présentation</vt:lpstr>
      <vt:lpstr>Conseil d’administration</vt:lpstr>
      <vt:lpstr>Emargement</vt:lpstr>
      <vt:lpstr>Ordre du jour</vt:lpstr>
      <vt:lpstr>SITEVI 2019</vt:lpstr>
      <vt:lpstr>Vie associative</vt:lpstr>
      <vt:lpstr>Vie associative</vt:lpstr>
      <vt:lpstr>Vie associative</vt:lpstr>
      <vt:lpstr>Vie associative</vt:lpstr>
      <vt:lpstr>Vie associative</vt:lpstr>
      <vt:lpstr>Vie associative</vt:lpstr>
      <vt:lpstr>Vie associative</vt:lpstr>
      <vt:lpstr>Vie associative</vt:lpstr>
      <vt:lpstr>Stratégie</vt:lpstr>
      <vt:lpstr>Stratégie</vt:lpstr>
      <vt:lpstr>Stratégie</vt:lpstr>
      <vt:lpstr>Stratégie</vt:lpstr>
      <vt:lpstr>Chantiers en cours</vt:lpstr>
      <vt:lpstr>Chantiers en cours</vt:lpstr>
      <vt:lpstr>Chantiers en cours</vt:lpstr>
      <vt:lpstr>Chantiers en cours</vt:lpstr>
      <vt:lpstr>Chantiers en cours</vt:lpstr>
      <vt:lpstr>Chantiers en cours</vt:lpstr>
      <vt:lpstr>Chantiers en cours</vt:lpstr>
      <vt:lpstr>Chantiers en cours</vt:lpstr>
      <vt:lpstr>Chantiers en cours</vt:lpstr>
      <vt:lpstr>Chantiers en cours</vt:lpstr>
      <vt:lpstr>Chantiers en cours</vt:lpstr>
      <vt:lpstr>Questions diverses</vt:lpstr>
      <vt:lpstr>Save the date</vt:lpstr>
      <vt:lpstr>Présentation PowerPoint</vt:lpstr>
    </vt:vector>
  </TitlesOfParts>
  <Company>B-to-B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Vinseo</dc:creator>
  <cp:lastModifiedBy>vicaire@vinseo.com</cp:lastModifiedBy>
  <cp:revision>987</cp:revision>
  <cp:lastPrinted>2015-01-16T08:56:01Z</cp:lastPrinted>
  <dcterms:created xsi:type="dcterms:W3CDTF">2008-11-03T11:08:45Z</dcterms:created>
  <dcterms:modified xsi:type="dcterms:W3CDTF">2019-09-16T12:53:31Z</dcterms:modified>
</cp:coreProperties>
</file>