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655" r:id="rId6"/>
    <p:sldId id="708" r:id="rId7"/>
    <p:sldId id="544" r:id="rId8"/>
    <p:sldId id="730" r:id="rId9"/>
    <p:sldId id="707" r:id="rId10"/>
    <p:sldId id="741" r:id="rId11"/>
    <p:sldId id="742" r:id="rId12"/>
    <p:sldId id="736" r:id="rId13"/>
    <p:sldId id="743" r:id="rId14"/>
    <p:sldId id="737" r:id="rId15"/>
    <p:sldId id="727" r:id="rId16"/>
    <p:sldId id="728" r:id="rId17"/>
    <p:sldId id="719" r:id="rId18"/>
    <p:sldId id="732" r:id="rId19"/>
    <p:sldId id="685" r:id="rId20"/>
  </p:sldIdLst>
  <p:sldSz cx="9144000" cy="6858000" type="screen4x3"/>
  <p:notesSz cx="6797675" cy="9926638"/>
  <p:defaultTextStyle>
    <a:defPPr>
      <a:defRPr lang="fr-FR"/>
    </a:defPPr>
    <a:lvl1pPr algn="l" rtl="0" fontAlgn="base">
      <a:spcBef>
        <a:spcPct val="0"/>
      </a:spcBef>
      <a:spcAft>
        <a:spcPct val="0"/>
      </a:spcAft>
      <a:defRPr sz="2400"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tx1"/>
        </a:solidFill>
        <a:latin typeface="Arial" pitchFamily="34" charset="0"/>
        <a:ea typeface="ヒラギノ角ゴ Pro W3"/>
        <a:cs typeface="ヒラギノ角ゴ Pro W3"/>
      </a:defRPr>
    </a:lvl9pPr>
  </p:defaultTextStyle>
  <p:extLst>
    <p:ext uri="{521415D9-36F7-43E2-AB2F-B90AF26B5E84}">
      <p14:sectionLst xmlns:p14="http://schemas.microsoft.com/office/powerpoint/2010/main">
        <p14:section name="Section par défaut" id="{539330C8-EEF1-4D77-A4A3-66469C5EF49B}">
          <p14:sldIdLst>
            <p14:sldId id="256"/>
            <p14:sldId id="655"/>
            <p14:sldId id="708"/>
            <p14:sldId id="544"/>
            <p14:sldId id="730"/>
            <p14:sldId id="707"/>
            <p14:sldId id="741"/>
            <p14:sldId id="742"/>
            <p14:sldId id="736"/>
            <p14:sldId id="743"/>
            <p14:sldId id="737"/>
            <p14:sldId id="727"/>
            <p14:sldId id="728"/>
            <p14:sldId id="719"/>
            <p14:sldId id="732"/>
            <p14:sldId id="6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1660"/>
    <a:srgbClr val="CC0066"/>
    <a:srgbClr val="008080"/>
    <a:srgbClr val="FF9900"/>
    <a:srgbClr val="96004B"/>
    <a:srgbClr val="910048"/>
    <a:srgbClr val="AB0556"/>
    <a:srgbClr val="2E9248"/>
    <a:srgbClr val="A4F3FE"/>
    <a:srgbClr val="EA8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95F037-4881-42C0-B217-93B18BA99E85}" v="122" dt="2019-10-23T17:59:21.18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5" autoAdjust="0"/>
    <p:restoredTop sz="92351" autoAdjust="0"/>
  </p:normalViewPr>
  <p:slideViewPr>
    <p:cSldViewPr>
      <p:cViewPr varScale="1">
        <p:scale>
          <a:sx n="84" d="100"/>
          <a:sy n="84" d="100"/>
        </p:scale>
        <p:origin x="1542"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guel Angel SOBAS" userId="9932437c-ef19-4670-81f3-f3ff0ba096f6" providerId="ADAL" clId="{E0135D65-D788-4926-B988-DF64D6FBD200}"/>
    <pc:docChg chg="modSld">
      <pc:chgData name="Miguel Angel SOBAS" userId="9932437c-ef19-4670-81f3-f3ff0ba096f6" providerId="ADAL" clId="{E0135D65-D788-4926-B988-DF64D6FBD200}" dt="2019-10-17T15:07:51.001" v="75"/>
      <pc:docMkLst>
        <pc:docMk/>
      </pc:docMkLst>
      <pc:sldChg chg="modSp">
        <pc:chgData name="Miguel Angel SOBAS" userId="9932437c-ef19-4670-81f3-f3ff0ba096f6" providerId="ADAL" clId="{E0135D65-D788-4926-B988-DF64D6FBD200}" dt="2019-10-17T15:07:51.001" v="75"/>
        <pc:sldMkLst>
          <pc:docMk/>
          <pc:sldMk cId="2170912719" sldId="544"/>
        </pc:sldMkLst>
        <pc:graphicFrameChg chg="mod modGraphic">
          <ac:chgData name="Miguel Angel SOBAS" userId="9932437c-ef19-4670-81f3-f3ff0ba096f6" providerId="ADAL" clId="{E0135D65-D788-4926-B988-DF64D6FBD200}" dt="2019-10-17T15:07:51.001" v="75"/>
          <ac:graphicFrameMkLst>
            <pc:docMk/>
            <pc:sldMk cId="2170912719" sldId="544"/>
            <ac:graphicFrameMk id="3" creationId="{587A3915-E35C-4148-AFB8-C38DED6CB152}"/>
          </ac:graphicFrameMkLst>
        </pc:graphicFrameChg>
      </pc:sldChg>
    </pc:docChg>
  </pc:docChgLst>
  <pc:docChgLst>
    <pc:chgData name="Miguel Angel SOBAS" userId="9932437c-ef19-4670-81f3-f3ff0ba096f6" providerId="ADAL" clId="{F695F037-4881-42C0-B217-93B18BA99E85}"/>
    <pc:docChg chg="undo custSel addSld delSld modSld modSection">
      <pc:chgData name="Miguel Angel SOBAS" userId="9932437c-ef19-4670-81f3-f3ff0ba096f6" providerId="ADAL" clId="{F695F037-4881-42C0-B217-93B18BA99E85}" dt="2019-10-23T17:59:56.354" v="988" actId="6549"/>
      <pc:docMkLst>
        <pc:docMk/>
      </pc:docMkLst>
      <pc:sldChg chg="addSp">
        <pc:chgData name="Miguel Angel SOBAS" userId="9932437c-ef19-4670-81f3-f3ff0ba096f6" providerId="ADAL" clId="{F695F037-4881-42C0-B217-93B18BA99E85}" dt="2019-10-23T17:10:21.090" v="194"/>
        <pc:sldMkLst>
          <pc:docMk/>
          <pc:sldMk cId="0" sldId="256"/>
        </pc:sldMkLst>
        <pc:spChg chg="add">
          <ac:chgData name="Miguel Angel SOBAS" userId="9932437c-ef19-4670-81f3-f3ff0ba096f6" providerId="ADAL" clId="{F695F037-4881-42C0-B217-93B18BA99E85}" dt="2019-10-23T17:10:21.090" v="194"/>
          <ac:spMkLst>
            <pc:docMk/>
            <pc:sldMk cId="0" sldId="256"/>
            <ac:spMk id="6" creationId="{970142C0-4BC8-40B7-97B5-607B07DBF763}"/>
          </ac:spMkLst>
        </pc:spChg>
      </pc:sldChg>
      <pc:sldChg chg="modSp">
        <pc:chgData name="Miguel Angel SOBAS" userId="9932437c-ef19-4670-81f3-f3ff0ba096f6" providerId="ADAL" clId="{F695F037-4881-42C0-B217-93B18BA99E85}" dt="2019-10-23T17:09:48.001" v="193" actId="207"/>
        <pc:sldMkLst>
          <pc:docMk/>
          <pc:sldMk cId="2170912719" sldId="544"/>
        </pc:sldMkLst>
        <pc:graphicFrameChg chg="modGraphic">
          <ac:chgData name="Miguel Angel SOBAS" userId="9932437c-ef19-4670-81f3-f3ff0ba096f6" providerId="ADAL" clId="{F695F037-4881-42C0-B217-93B18BA99E85}" dt="2019-10-23T17:09:48.001" v="193" actId="207"/>
          <ac:graphicFrameMkLst>
            <pc:docMk/>
            <pc:sldMk cId="2170912719" sldId="544"/>
            <ac:graphicFrameMk id="3" creationId="{587A3915-E35C-4148-AFB8-C38DED6CB152}"/>
          </ac:graphicFrameMkLst>
        </pc:graphicFrameChg>
      </pc:sldChg>
      <pc:sldChg chg="addSp delSp modSp add">
        <pc:chgData name="Miguel Angel SOBAS" userId="9932437c-ef19-4670-81f3-f3ff0ba096f6" providerId="ADAL" clId="{F695F037-4881-42C0-B217-93B18BA99E85}" dt="2019-10-23T17:56:41.169" v="782" actId="20577"/>
        <pc:sldMkLst>
          <pc:docMk/>
          <pc:sldMk cId="3346311237" sldId="655"/>
        </pc:sldMkLst>
        <pc:spChg chg="del">
          <ac:chgData name="Miguel Angel SOBAS" userId="9932437c-ef19-4670-81f3-f3ff0ba096f6" providerId="ADAL" clId="{F695F037-4881-42C0-B217-93B18BA99E85}" dt="2019-10-23T17:13:44.943" v="267" actId="478"/>
          <ac:spMkLst>
            <pc:docMk/>
            <pc:sldMk cId="3346311237" sldId="655"/>
            <ac:spMk id="2" creationId="{00000000-0000-0000-0000-000000000000}"/>
          </ac:spMkLst>
        </pc:spChg>
        <pc:spChg chg="mod">
          <ac:chgData name="Miguel Angel SOBAS" userId="9932437c-ef19-4670-81f3-f3ff0ba096f6" providerId="ADAL" clId="{F695F037-4881-42C0-B217-93B18BA99E85}" dt="2019-10-23T17:55:33.119" v="742" actId="20577"/>
          <ac:spMkLst>
            <pc:docMk/>
            <pc:sldMk cId="3346311237" sldId="655"/>
            <ac:spMk id="10" creationId="{0FAF289B-9FB8-4B70-8C0A-A0B892BF2F60}"/>
          </ac:spMkLst>
        </pc:spChg>
        <pc:spChg chg="add">
          <ac:chgData name="Miguel Angel SOBAS" userId="9932437c-ef19-4670-81f3-f3ff0ba096f6" providerId="ADAL" clId="{F695F037-4881-42C0-B217-93B18BA99E85}" dt="2019-10-23T17:13:45.561" v="268"/>
          <ac:spMkLst>
            <pc:docMk/>
            <pc:sldMk cId="3346311237" sldId="655"/>
            <ac:spMk id="12" creationId="{946F185F-B57A-461F-B1C0-3E4FD7B875F2}"/>
          </ac:spMkLst>
        </pc:spChg>
        <pc:spChg chg="add">
          <ac:chgData name="Miguel Angel SOBAS" userId="9932437c-ef19-4670-81f3-f3ff0ba096f6" providerId="ADAL" clId="{F695F037-4881-42C0-B217-93B18BA99E85}" dt="2019-10-23T17:13:45.561" v="268"/>
          <ac:spMkLst>
            <pc:docMk/>
            <pc:sldMk cId="3346311237" sldId="655"/>
            <ac:spMk id="13" creationId="{2CBB73C2-3EFC-4DA8-960F-4BF9F19B9D70}"/>
          </ac:spMkLst>
        </pc:spChg>
        <pc:spChg chg="del">
          <ac:chgData name="Miguel Angel SOBAS" userId="9932437c-ef19-4670-81f3-f3ff0ba096f6" providerId="ADAL" clId="{F695F037-4881-42C0-B217-93B18BA99E85}" dt="2019-10-23T17:13:40.732" v="266" actId="478"/>
          <ac:spMkLst>
            <pc:docMk/>
            <pc:sldMk cId="3346311237" sldId="655"/>
            <ac:spMk id="4100" creationId="{00000000-0000-0000-0000-000000000000}"/>
          </ac:spMkLst>
        </pc:spChg>
        <pc:graphicFrameChg chg="mod modGraphic">
          <ac:chgData name="Miguel Angel SOBAS" userId="9932437c-ef19-4670-81f3-f3ff0ba096f6" providerId="ADAL" clId="{F695F037-4881-42C0-B217-93B18BA99E85}" dt="2019-10-23T17:55:09.698" v="738" actId="113"/>
          <ac:graphicFrameMkLst>
            <pc:docMk/>
            <pc:sldMk cId="3346311237" sldId="655"/>
            <ac:graphicFrameMk id="5" creationId="{DA180ED5-1A3A-4A59-833C-AC52A735F9ED}"/>
          </ac:graphicFrameMkLst>
        </pc:graphicFrameChg>
        <pc:graphicFrameChg chg="mod modGraphic">
          <ac:chgData name="Miguel Angel SOBAS" userId="9932437c-ef19-4670-81f3-f3ff0ba096f6" providerId="ADAL" clId="{F695F037-4881-42C0-B217-93B18BA99E85}" dt="2019-10-23T17:56:41.169" v="782" actId="20577"/>
          <ac:graphicFrameMkLst>
            <pc:docMk/>
            <pc:sldMk cId="3346311237" sldId="655"/>
            <ac:graphicFrameMk id="9" creationId="{47455CCE-7BE4-4DF9-AEEB-861C568C1CEB}"/>
          </ac:graphicFrameMkLst>
        </pc:graphicFrameChg>
      </pc:sldChg>
      <pc:sldChg chg="modSp">
        <pc:chgData name="Miguel Angel SOBAS" userId="9932437c-ef19-4670-81f3-f3ff0ba096f6" providerId="ADAL" clId="{F695F037-4881-42C0-B217-93B18BA99E85}" dt="2019-10-23T17:17:11.250" v="357" actId="108"/>
        <pc:sldMkLst>
          <pc:docMk/>
          <pc:sldMk cId="3419893815" sldId="707"/>
        </pc:sldMkLst>
        <pc:graphicFrameChg chg="mod modGraphic">
          <ac:chgData name="Miguel Angel SOBAS" userId="9932437c-ef19-4670-81f3-f3ff0ba096f6" providerId="ADAL" clId="{F695F037-4881-42C0-B217-93B18BA99E85}" dt="2019-10-23T17:17:11.250" v="357" actId="108"/>
          <ac:graphicFrameMkLst>
            <pc:docMk/>
            <pc:sldMk cId="3419893815" sldId="707"/>
            <ac:graphicFrameMk id="3" creationId="{AB714BE9-9CD5-4698-9741-66A5BD762B8F}"/>
          </ac:graphicFrameMkLst>
        </pc:graphicFrameChg>
      </pc:sldChg>
      <pc:sldChg chg="del">
        <pc:chgData name="Miguel Angel SOBAS" userId="9932437c-ef19-4670-81f3-f3ff0ba096f6" providerId="ADAL" clId="{F695F037-4881-42C0-B217-93B18BA99E85}" dt="2019-10-23T17:08:38.667" v="121" actId="2696"/>
        <pc:sldMkLst>
          <pc:docMk/>
          <pc:sldMk cId="3719928783" sldId="707"/>
        </pc:sldMkLst>
      </pc:sldChg>
      <pc:sldChg chg="modSp">
        <pc:chgData name="Miguel Angel SOBAS" userId="9932437c-ef19-4670-81f3-f3ff0ba096f6" providerId="ADAL" clId="{F695F037-4881-42C0-B217-93B18BA99E85}" dt="2019-10-23T17:59:56.354" v="988" actId="6549"/>
        <pc:sldMkLst>
          <pc:docMk/>
          <pc:sldMk cId="3327928036" sldId="719"/>
        </pc:sldMkLst>
        <pc:spChg chg="mod">
          <ac:chgData name="Miguel Angel SOBAS" userId="9932437c-ef19-4670-81f3-f3ff0ba096f6" providerId="ADAL" clId="{F695F037-4881-42C0-B217-93B18BA99E85}" dt="2019-10-23T17:59:56.354" v="988" actId="6549"/>
          <ac:spMkLst>
            <pc:docMk/>
            <pc:sldMk cId="3327928036" sldId="719"/>
            <ac:spMk id="2" creationId="{00000000-0000-0000-0000-000000000000}"/>
          </ac:spMkLst>
        </pc:spChg>
      </pc:sldChg>
      <pc:sldChg chg="modSp">
        <pc:chgData name="Miguel Angel SOBAS" userId="9932437c-ef19-4670-81f3-f3ff0ba096f6" providerId="ADAL" clId="{F695F037-4881-42C0-B217-93B18BA99E85}" dt="2019-10-23T17:44:55.594" v="625" actId="207"/>
        <pc:sldMkLst>
          <pc:docMk/>
          <pc:sldMk cId="2969593266" sldId="727"/>
        </pc:sldMkLst>
        <pc:graphicFrameChg chg="modGraphic">
          <ac:chgData name="Miguel Angel SOBAS" userId="9932437c-ef19-4670-81f3-f3ff0ba096f6" providerId="ADAL" clId="{F695F037-4881-42C0-B217-93B18BA99E85}" dt="2019-10-23T17:44:55.594" v="625" actId="207"/>
          <ac:graphicFrameMkLst>
            <pc:docMk/>
            <pc:sldMk cId="2969593266" sldId="727"/>
            <ac:graphicFrameMk id="3" creationId="{FF60E15F-C4EF-4759-8662-4A39CA46E6CE}"/>
          </ac:graphicFrameMkLst>
        </pc:graphicFrameChg>
      </pc:sldChg>
      <pc:sldChg chg="modSp">
        <pc:chgData name="Miguel Angel SOBAS" userId="9932437c-ef19-4670-81f3-f3ff0ba096f6" providerId="ADAL" clId="{F695F037-4881-42C0-B217-93B18BA99E85}" dt="2019-10-23T17:45:53.620" v="636" actId="207"/>
        <pc:sldMkLst>
          <pc:docMk/>
          <pc:sldMk cId="844087687" sldId="728"/>
        </pc:sldMkLst>
        <pc:spChg chg="mod">
          <ac:chgData name="Miguel Angel SOBAS" userId="9932437c-ef19-4670-81f3-f3ff0ba096f6" providerId="ADAL" clId="{F695F037-4881-42C0-B217-93B18BA99E85}" dt="2019-10-23T17:45:53.620" v="636" actId="207"/>
          <ac:spMkLst>
            <pc:docMk/>
            <pc:sldMk cId="844087687" sldId="728"/>
            <ac:spMk id="10" creationId="{4DD1B030-D8EE-4B93-90ED-571F802C08C5}"/>
          </ac:spMkLst>
        </pc:spChg>
      </pc:sldChg>
      <pc:sldChg chg="modSp">
        <pc:chgData name="Miguel Angel SOBAS" userId="9932437c-ef19-4670-81f3-f3ff0ba096f6" providerId="ADAL" clId="{F695F037-4881-42C0-B217-93B18BA99E85}" dt="2019-10-23T17:57:11.401" v="788" actId="207"/>
        <pc:sldMkLst>
          <pc:docMk/>
          <pc:sldMk cId="79831596" sldId="730"/>
        </pc:sldMkLst>
        <pc:spChg chg="mod">
          <ac:chgData name="Miguel Angel SOBAS" userId="9932437c-ef19-4670-81f3-f3ff0ba096f6" providerId="ADAL" clId="{F695F037-4881-42C0-B217-93B18BA99E85}" dt="2019-10-23T17:57:11.401" v="788" actId="207"/>
          <ac:spMkLst>
            <pc:docMk/>
            <pc:sldMk cId="79831596" sldId="730"/>
            <ac:spMk id="2" creationId="{00000000-0000-0000-0000-000000000000}"/>
          </ac:spMkLst>
        </pc:spChg>
      </pc:sldChg>
      <pc:sldChg chg="modSp">
        <pc:chgData name="Miguel Angel SOBAS" userId="9932437c-ef19-4670-81f3-f3ff0ba096f6" providerId="ADAL" clId="{F695F037-4881-42C0-B217-93B18BA99E85}" dt="2019-10-23T17:59:02.426" v="953" actId="20577"/>
        <pc:sldMkLst>
          <pc:docMk/>
          <pc:sldMk cId="1402364668" sldId="736"/>
        </pc:sldMkLst>
        <pc:spChg chg="mod">
          <ac:chgData name="Miguel Angel SOBAS" userId="9932437c-ef19-4670-81f3-f3ff0ba096f6" providerId="ADAL" clId="{F695F037-4881-42C0-B217-93B18BA99E85}" dt="2019-10-23T17:59:02.426" v="953" actId="20577"/>
          <ac:spMkLst>
            <pc:docMk/>
            <pc:sldMk cId="1402364668" sldId="736"/>
            <ac:spMk id="2" creationId="{00000000-0000-0000-0000-000000000000}"/>
          </ac:spMkLst>
        </pc:spChg>
      </pc:sldChg>
      <pc:sldChg chg="modSp">
        <pc:chgData name="Miguel Angel SOBAS" userId="9932437c-ef19-4670-81f3-f3ff0ba096f6" providerId="ADAL" clId="{F695F037-4881-42C0-B217-93B18BA99E85}" dt="2019-10-23T17:59:21.180" v="955" actId="207"/>
        <pc:sldMkLst>
          <pc:docMk/>
          <pc:sldMk cId="1884524100" sldId="737"/>
        </pc:sldMkLst>
        <pc:spChg chg="mod">
          <ac:chgData name="Miguel Angel SOBAS" userId="9932437c-ef19-4670-81f3-f3ff0ba096f6" providerId="ADAL" clId="{F695F037-4881-42C0-B217-93B18BA99E85}" dt="2019-10-23T17:59:21.180" v="955" actId="207"/>
          <ac:spMkLst>
            <pc:docMk/>
            <pc:sldMk cId="1884524100" sldId="737"/>
            <ac:spMk id="2" creationId="{00000000-0000-0000-0000-000000000000}"/>
          </ac:spMkLst>
        </pc:spChg>
      </pc:sldChg>
      <pc:sldChg chg="del">
        <pc:chgData name="Miguel Angel SOBAS" userId="9932437c-ef19-4670-81f3-f3ff0ba096f6" providerId="ADAL" clId="{F695F037-4881-42C0-B217-93B18BA99E85}" dt="2019-10-23T17:45:46.605" v="626" actId="2696"/>
        <pc:sldMkLst>
          <pc:docMk/>
          <pc:sldMk cId="3706560307" sldId="738"/>
        </pc:sldMkLst>
      </pc:sldChg>
      <pc:sldChg chg="modSp">
        <pc:chgData name="Miguel Angel SOBAS" userId="9932437c-ef19-4670-81f3-f3ff0ba096f6" providerId="ADAL" clId="{F695F037-4881-42C0-B217-93B18BA99E85}" dt="2019-10-23T17:57:25.117" v="790" actId="14734"/>
        <pc:sldMkLst>
          <pc:docMk/>
          <pc:sldMk cId="3815992182" sldId="741"/>
        </pc:sldMkLst>
        <pc:spChg chg="mod">
          <ac:chgData name="Miguel Angel SOBAS" userId="9932437c-ef19-4670-81f3-f3ff0ba096f6" providerId="ADAL" clId="{F695F037-4881-42C0-B217-93B18BA99E85}" dt="2019-10-23T17:39:21.228" v="528" actId="207"/>
          <ac:spMkLst>
            <pc:docMk/>
            <pc:sldMk cId="3815992182" sldId="741"/>
            <ac:spMk id="2" creationId="{00000000-0000-0000-0000-000000000000}"/>
          </ac:spMkLst>
        </pc:spChg>
        <pc:graphicFrameChg chg="mod modGraphic">
          <ac:chgData name="Miguel Angel SOBAS" userId="9932437c-ef19-4670-81f3-f3ff0ba096f6" providerId="ADAL" clId="{F695F037-4881-42C0-B217-93B18BA99E85}" dt="2019-10-23T17:57:25.117" v="790" actId="14734"/>
          <ac:graphicFrameMkLst>
            <pc:docMk/>
            <pc:sldMk cId="3815992182" sldId="741"/>
            <ac:graphicFrameMk id="4" creationId="{BC4F5016-D863-4992-91D5-5B6DC70C3A34}"/>
          </ac:graphicFrameMkLst>
        </pc:graphicFrameChg>
      </pc:sldChg>
      <pc:sldChg chg="modSp">
        <pc:chgData name="Miguel Angel SOBAS" userId="9932437c-ef19-4670-81f3-f3ff0ba096f6" providerId="ADAL" clId="{F695F037-4881-42C0-B217-93B18BA99E85}" dt="2019-10-23T17:39:26.660" v="529" actId="207"/>
        <pc:sldMkLst>
          <pc:docMk/>
          <pc:sldMk cId="1407858905" sldId="742"/>
        </pc:sldMkLst>
        <pc:spChg chg="mod">
          <ac:chgData name="Miguel Angel SOBAS" userId="9932437c-ef19-4670-81f3-f3ff0ba096f6" providerId="ADAL" clId="{F695F037-4881-42C0-B217-93B18BA99E85}" dt="2019-10-23T17:39:26.660" v="529" actId="207"/>
          <ac:spMkLst>
            <pc:docMk/>
            <pc:sldMk cId="1407858905" sldId="742"/>
            <ac:spMk id="2" creationId="{00000000-0000-0000-0000-000000000000}"/>
          </ac:spMkLst>
        </pc:spChg>
      </pc:sldChg>
      <pc:sldChg chg="modSp">
        <pc:chgData name="Miguel Angel SOBAS" userId="9932437c-ef19-4670-81f3-f3ff0ba096f6" providerId="ADAL" clId="{F695F037-4881-42C0-B217-93B18BA99E85}" dt="2019-10-23T17:59:13.780" v="954" actId="207"/>
        <pc:sldMkLst>
          <pc:docMk/>
          <pc:sldMk cId="1149823483" sldId="743"/>
        </pc:sldMkLst>
        <pc:spChg chg="mod">
          <ac:chgData name="Miguel Angel SOBAS" userId="9932437c-ef19-4670-81f3-f3ff0ba096f6" providerId="ADAL" clId="{F695F037-4881-42C0-B217-93B18BA99E85}" dt="2019-10-23T17:59:13.780" v="954" actId="207"/>
          <ac:spMkLst>
            <pc:docMk/>
            <pc:sldMk cId="1149823483" sldId="743"/>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5300"/>
          </a:xfrm>
          <a:prstGeom prst="rect">
            <a:avLst/>
          </a:prstGeom>
          <a:noFill/>
          <a:ln w="9525">
            <a:noFill/>
            <a:miter lim="800000"/>
            <a:headEnd/>
            <a:tailEnd/>
          </a:ln>
        </p:spPr>
        <p:txBody>
          <a:bodyPr vert="horz" wrap="square" lIns="95560" tIns="47780" rIns="95560" bIns="47780" numCol="1" anchor="t" anchorCtr="0" compatLnSpc="1">
            <a:prstTxWarp prst="textNoShape">
              <a:avLst/>
            </a:prstTxWarp>
          </a:bodyPr>
          <a:lstStyle>
            <a:lvl1pPr eaLnBrk="0" hangingPunct="0">
              <a:defRPr sz="1300">
                <a:latin typeface="Arial" charset="0"/>
                <a:ea typeface="ヒラギノ角ゴ Pro W3" pitchFamily="80" charset="-128"/>
                <a:cs typeface="+mn-cs"/>
              </a:defRPr>
            </a:lvl1pPr>
          </a:lstStyle>
          <a:p>
            <a:pPr>
              <a:defRPr/>
            </a:pPr>
            <a:endParaRPr lang="fr-FR"/>
          </a:p>
        </p:txBody>
      </p:sp>
      <p:sp>
        <p:nvSpPr>
          <p:cNvPr id="3075"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p:spPr>
        <p:txBody>
          <a:bodyPr vert="horz" wrap="square" lIns="95560" tIns="47780" rIns="95560" bIns="47780" numCol="1" anchor="t" anchorCtr="0" compatLnSpc="1">
            <a:prstTxWarp prst="textNoShape">
              <a:avLst/>
            </a:prstTxWarp>
          </a:bodyPr>
          <a:lstStyle>
            <a:lvl1pPr algn="r" eaLnBrk="0" hangingPunct="0">
              <a:defRPr sz="1300">
                <a:latin typeface="Arial" charset="0"/>
                <a:ea typeface="ヒラギノ角ゴ Pro W3" pitchFamily="80" charset="-128"/>
                <a:cs typeface="+mn-cs"/>
              </a:defRPr>
            </a:lvl1pPr>
          </a:lstStyle>
          <a:p>
            <a:pPr>
              <a:defRPr/>
            </a:pPr>
            <a:endParaRPr lang="fr-FR"/>
          </a:p>
        </p:txBody>
      </p:sp>
      <p:sp>
        <p:nvSpPr>
          <p:cNvPr id="3076"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p:spPr>
        <p:txBody>
          <a:bodyPr vert="horz" wrap="square" lIns="95560" tIns="47780" rIns="95560" bIns="47780" numCol="1" anchor="b" anchorCtr="0" compatLnSpc="1">
            <a:prstTxWarp prst="textNoShape">
              <a:avLst/>
            </a:prstTxWarp>
          </a:bodyPr>
          <a:lstStyle>
            <a:lvl1pPr eaLnBrk="0" hangingPunct="0">
              <a:defRPr sz="1300">
                <a:latin typeface="Arial" charset="0"/>
                <a:ea typeface="ヒラギノ角ゴ Pro W3" pitchFamily="80" charset="-128"/>
                <a:cs typeface="+mn-cs"/>
              </a:defRPr>
            </a:lvl1pPr>
          </a:lstStyle>
          <a:p>
            <a:pPr>
              <a:defRPr/>
            </a:pPr>
            <a:endParaRPr lang="fr-FR"/>
          </a:p>
        </p:txBody>
      </p:sp>
      <p:sp>
        <p:nvSpPr>
          <p:cNvPr id="3077"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p:spPr>
        <p:txBody>
          <a:bodyPr vert="horz" wrap="square" lIns="95560" tIns="47780" rIns="95560" bIns="47780" numCol="1" anchor="b" anchorCtr="0" compatLnSpc="1">
            <a:prstTxWarp prst="textNoShape">
              <a:avLst/>
            </a:prstTxWarp>
          </a:bodyPr>
          <a:lstStyle>
            <a:lvl1pPr algn="r" eaLnBrk="0" hangingPunct="0">
              <a:defRPr sz="1300">
                <a:latin typeface="Arial" charset="0"/>
                <a:ea typeface="ヒラギノ角ゴ Pro W3" pitchFamily="80" charset="-128"/>
                <a:cs typeface="+mn-cs"/>
              </a:defRPr>
            </a:lvl1pPr>
          </a:lstStyle>
          <a:p>
            <a:pPr>
              <a:defRPr/>
            </a:pPr>
            <a:fld id="{62C4F6E0-38E7-4F68-BC3C-31DCA7573089}" type="slidenum">
              <a:rPr lang="fr-FR"/>
              <a:pPr>
                <a:defRPr/>
              </a:pPr>
              <a:t>‹N°›</a:t>
            </a:fld>
            <a:endParaRPr lang="fr-FR"/>
          </a:p>
        </p:txBody>
      </p:sp>
    </p:spTree>
    <p:extLst>
      <p:ext uri="{BB962C8B-B14F-4D97-AF65-F5344CB8AC3E}">
        <p14:creationId xmlns:p14="http://schemas.microsoft.com/office/powerpoint/2010/main" val="2535720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5300"/>
          </a:xfrm>
          <a:prstGeom prst="rect">
            <a:avLst/>
          </a:prstGeom>
          <a:noFill/>
          <a:ln w="9525">
            <a:noFill/>
            <a:miter lim="800000"/>
            <a:headEnd/>
            <a:tailEnd/>
          </a:ln>
        </p:spPr>
        <p:txBody>
          <a:bodyPr vert="horz" wrap="square" lIns="95560" tIns="47780" rIns="95560" bIns="47780" numCol="1" anchor="t" anchorCtr="0" compatLnSpc="1">
            <a:prstTxWarp prst="textNoShape">
              <a:avLst/>
            </a:prstTxWarp>
          </a:bodyPr>
          <a:lstStyle>
            <a:lvl1pPr eaLnBrk="0" hangingPunct="0">
              <a:defRPr sz="1300">
                <a:latin typeface="Arial" charset="0"/>
                <a:ea typeface="ヒラギノ角ゴ Pro W3" pitchFamily="80" charset="-128"/>
                <a:cs typeface="+mn-cs"/>
              </a:defRPr>
            </a:lvl1pPr>
          </a:lstStyle>
          <a:p>
            <a:pPr>
              <a:defRPr/>
            </a:pPr>
            <a:endParaRPr lang="fr-FR"/>
          </a:p>
        </p:txBody>
      </p:sp>
      <p:sp>
        <p:nvSpPr>
          <p:cNvPr id="6147" name="Rectangle 3"/>
          <p:cNvSpPr>
            <a:spLocks noGrp="1" noChangeArrowheads="1"/>
          </p:cNvSpPr>
          <p:nvPr>
            <p:ph type="dt" idx="1"/>
          </p:nvPr>
        </p:nvSpPr>
        <p:spPr bwMode="auto">
          <a:xfrm>
            <a:off x="3851275" y="0"/>
            <a:ext cx="2946400" cy="495300"/>
          </a:xfrm>
          <a:prstGeom prst="rect">
            <a:avLst/>
          </a:prstGeom>
          <a:noFill/>
          <a:ln w="9525">
            <a:noFill/>
            <a:miter lim="800000"/>
            <a:headEnd/>
            <a:tailEnd/>
          </a:ln>
        </p:spPr>
        <p:txBody>
          <a:bodyPr vert="horz" wrap="square" lIns="95560" tIns="47780" rIns="95560" bIns="47780" numCol="1" anchor="t" anchorCtr="0" compatLnSpc="1">
            <a:prstTxWarp prst="textNoShape">
              <a:avLst/>
            </a:prstTxWarp>
          </a:bodyPr>
          <a:lstStyle>
            <a:lvl1pPr algn="r" eaLnBrk="0" hangingPunct="0">
              <a:defRPr sz="1300">
                <a:latin typeface="Arial" charset="0"/>
                <a:ea typeface="ヒラギノ角ゴ Pro W3" pitchFamily="80" charset="-128"/>
                <a:cs typeface="+mn-cs"/>
              </a:defRPr>
            </a:lvl1pPr>
          </a:lstStyle>
          <a:p>
            <a:pPr>
              <a:defRPr/>
            </a:pPr>
            <a:endParaRPr lang="fr-FR"/>
          </a:p>
        </p:txBody>
      </p:sp>
      <p:sp>
        <p:nvSpPr>
          <p:cNvPr id="2150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p:spPr>
        <p:txBody>
          <a:bodyPr vert="horz" wrap="square" lIns="95560" tIns="47780" rIns="95560" bIns="4778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150" name="Rectangle 6"/>
          <p:cNvSpPr>
            <a:spLocks noGrp="1" noChangeArrowheads="1"/>
          </p:cNvSpPr>
          <p:nvPr>
            <p:ph type="ftr" sz="quarter" idx="4"/>
          </p:nvPr>
        </p:nvSpPr>
        <p:spPr bwMode="auto">
          <a:xfrm>
            <a:off x="0" y="9431338"/>
            <a:ext cx="2946400" cy="495300"/>
          </a:xfrm>
          <a:prstGeom prst="rect">
            <a:avLst/>
          </a:prstGeom>
          <a:noFill/>
          <a:ln w="9525">
            <a:noFill/>
            <a:miter lim="800000"/>
            <a:headEnd/>
            <a:tailEnd/>
          </a:ln>
        </p:spPr>
        <p:txBody>
          <a:bodyPr vert="horz" wrap="square" lIns="95560" tIns="47780" rIns="95560" bIns="47780" numCol="1" anchor="b" anchorCtr="0" compatLnSpc="1">
            <a:prstTxWarp prst="textNoShape">
              <a:avLst/>
            </a:prstTxWarp>
          </a:bodyPr>
          <a:lstStyle>
            <a:lvl1pPr eaLnBrk="0" hangingPunct="0">
              <a:defRPr sz="1300">
                <a:latin typeface="Arial" charset="0"/>
                <a:ea typeface="ヒラギノ角ゴ Pro W3" pitchFamily="80" charset="-128"/>
                <a:cs typeface="+mn-cs"/>
              </a:defRPr>
            </a:lvl1pPr>
          </a:lstStyle>
          <a:p>
            <a:pPr>
              <a:defRPr/>
            </a:pPr>
            <a:endParaRPr lang="fr-FR"/>
          </a:p>
        </p:txBody>
      </p:sp>
      <p:sp>
        <p:nvSpPr>
          <p:cNvPr id="6151" name="Rectangle 7"/>
          <p:cNvSpPr>
            <a:spLocks noGrp="1" noChangeArrowheads="1"/>
          </p:cNvSpPr>
          <p:nvPr>
            <p:ph type="sldNum" sz="quarter" idx="5"/>
          </p:nvPr>
        </p:nvSpPr>
        <p:spPr bwMode="auto">
          <a:xfrm>
            <a:off x="3851275" y="9431338"/>
            <a:ext cx="2946400" cy="495300"/>
          </a:xfrm>
          <a:prstGeom prst="rect">
            <a:avLst/>
          </a:prstGeom>
          <a:noFill/>
          <a:ln w="9525">
            <a:noFill/>
            <a:miter lim="800000"/>
            <a:headEnd/>
            <a:tailEnd/>
          </a:ln>
        </p:spPr>
        <p:txBody>
          <a:bodyPr vert="horz" wrap="square" lIns="95560" tIns="47780" rIns="95560" bIns="47780" numCol="1" anchor="b" anchorCtr="0" compatLnSpc="1">
            <a:prstTxWarp prst="textNoShape">
              <a:avLst/>
            </a:prstTxWarp>
          </a:bodyPr>
          <a:lstStyle>
            <a:lvl1pPr algn="r" eaLnBrk="0" hangingPunct="0">
              <a:defRPr sz="1300">
                <a:latin typeface="Arial" charset="0"/>
                <a:ea typeface="ヒラギノ角ゴ Pro W3" pitchFamily="80" charset="-128"/>
                <a:cs typeface="+mn-cs"/>
              </a:defRPr>
            </a:lvl1pPr>
          </a:lstStyle>
          <a:p>
            <a:pPr>
              <a:defRPr/>
            </a:pPr>
            <a:fld id="{EB0AC799-3CBA-4DD2-9C7A-256B42C2CD3A}" type="slidenum">
              <a:rPr lang="fr-FR"/>
              <a:pPr>
                <a:defRPr/>
              </a:pPr>
              <a:t>‹N°›</a:t>
            </a:fld>
            <a:endParaRPr lang="fr-FR"/>
          </a:p>
        </p:txBody>
      </p:sp>
    </p:spTree>
    <p:extLst>
      <p:ext uri="{BB962C8B-B14F-4D97-AF65-F5344CB8AC3E}">
        <p14:creationId xmlns:p14="http://schemas.microsoft.com/office/powerpoint/2010/main" val="1612788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80" charset="-128"/>
        <a:cs typeface="ヒラギノ角ゴ Pro W3"/>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80" charset="-128"/>
        <a:cs typeface="ヒラギノ角ゴ Pro W3"/>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80" charset="-128"/>
        <a:cs typeface="ヒラギノ角ゴ Pro W3"/>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80" charset="-128"/>
        <a:cs typeface="ヒラギノ角ゴ Pro W3"/>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80" charset="-128"/>
        <a:cs typeface="ヒラギノ角ゴ Pro W3"/>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ヒラギノ角ゴ Pro W3"/>
                <a:cs typeface="ヒラギノ角ゴ Pro W3"/>
              </a:defRPr>
            </a:lvl1pPr>
            <a:lvl2pPr marL="715963" indent="-274638" eaLnBrk="0" hangingPunct="0">
              <a:spcBef>
                <a:spcPct val="30000"/>
              </a:spcBef>
              <a:defRPr sz="1200">
                <a:solidFill>
                  <a:schemeClr val="tx1"/>
                </a:solidFill>
                <a:latin typeface="Arial" pitchFamily="34" charset="0"/>
                <a:ea typeface="ヒラギノ角ゴ Pro W3"/>
                <a:cs typeface="ヒラギノ角ゴ Pro W3"/>
              </a:defRPr>
            </a:lvl2pPr>
            <a:lvl3pPr marL="1101725" indent="-219075" eaLnBrk="0" hangingPunct="0">
              <a:spcBef>
                <a:spcPct val="30000"/>
              </a:spcBef>
              <a:defRPr sz="1200">
                <a:solidFill>
                  <a:schemeClr val="tx1"/>
                </a:solidFill>
                <a:latin typeface="Arial" pitchFamily="34" charset="0"/>
                <a:ea typeface="ヒラギノ角ゴ Pro W3"/>
                <a:cs typeface="ヒラギノ角ゴ Pro W3"/>
              </a:defRPr>
            </a:lvl3pPr>
            <a:lvl4pPr marL="1543050" indent="-219075" eaLnBrk="0" hangingPunct="0">
              <a:spcBef>
                <a:spcPct val="30000"/>
              </a:spcBef>
              <a:defRPr sz="1200">
                <a:solidFill>
                  <a:schemeClr val="tx1"/>
                </a:solidFill>
                <a:latin typeface="Arial" pitchFamily="34" charset="0"/>
                <a:ea typeface="ヒラギノ角ゴ Pro W3"/>
                <a:cs typeface="ヒラギノ角ゴ Pro W3"/>
              </a:defRPr>
            </a:lvl4pPr>
            <a:lvl5pPr marL="1984375" indent="-219075" eaLnBrk="0" hangingPunct="0">
              <a:spcBef>
                <a:spcPct val="30000"/>
              </a:spcBef>
              <a:defRPr sz="1200">
                <a:solidFill>
                  <a:schemeClr val="tx1"/>
                </a:solidFill>
                <a:latin typeface="Arial" pitchFamily="34" charset="0"/>
                <a:ea typeface="ヒラギノ角ゴ Pro W3"/>
                <a:cs typeface="ヒラギノ角ゴ Pro W3"/>
              </a:defRPr>
            </a:lvl5pPr>
            <a:lvl6pPr marL="2441575" indent="-219075" eaLnBrk="0" fontAlgn="base" hangingPunct="0">
              <a:spcBef>
                <a:spcPct val="30000"/>
              </a:spcBef>
              <a:spcAft>
                <a:spcPct val="0"/>
              </a:spcAft>
              <a:defRPr sz="1200">
                <a:solidFill>
                  <a:schemeClr val="tx1"/>
                </a:solidFill>
                <a:latin typeface="Arial" pitchFamily="34" charset="0"/>
                <a:ea typeface="ヒラギノ角ゴ Pro W3"/>
                <a:cs typeface="ヒラギノ角ゴ Pro W3"/>
              </a:defRPr>
            </a:lvl6pPr>
            <a:lvl7pPr marL="2898775" indent="-219075" eaLnBrk="0" fontAlgn="base" hangingPunct="0">
              <a:spcBef>
                <a:spcPct val="30000"/>
              </a:spcBef>
              <a:spcAft>
                <a:spcPct val="0"/>
              </a:spcAft>
              <a:defRPr sz="1200">
                <a:solidFill>
                  <a:schemeClr val="tx1"/>
                </a:solidFill>
                <a:latin typeface="Arial" pitchFamily="34" charset="0"/>
                <a:ea typeface="ヒラギノ角ゴ Pro W3"/>
                <a:cs typeface="ヒラギノ角ゴ Pro W3"/>
              </a:defRPr>
            </a:lvl7pPr>
            <a:lvl8pPr marL="3355975" indent="-219075" eaLnBrk="0" fontAlgn="base" hangingPunct="0">
              <a:spcBef>
                <a:spcPct val="30000"/>
              </a:spcBef>
              <a:spcAft>
                <a:spcPct val="0"/>
              </a:spcAft>
              <a:defRPr sz="1200">
                <a:solidFill>
                  <a:schemeClr val="tx1"/>
                </a:solidFill>
                <a:latin typeface="Arial" pitchFamily="34" charset="0"/>
                <a:ea typeface="ヒラギノ角ゴ Pro W3"/>
                <a:cs typeface="ヒラギノ角ゴ Pro W3"/>
              </a:defRPr>
            </a:lvl8pPr>
            <a:lvl9pPr marL="3813175" indent="-219075" eaLnBrk="0" fontAlgn="base" hangingPunct="0">
              <a:spcBef>
                <a:spcPct val="30000"/>
              </a:spcBef>
              <a:spcAft>
                <a:spcPct val="0"/>
              </a:spcAft>
              <a:defRPr sz="1200">
                <a:solidFill>
                  <a:schemeClr val="tx1"/>
                </a:solidFill>
                <a:latin typeface="Arial" pitchFamily="34" charset="0"/>
                <a:ea typeface="ヒラギノ角ゴ Pro W3"/>
                <a:cs typeface="ヒラギノ角ゴ Pro W3"/>
              </a:defRPr>
            </a:lvl9pPr>
          </a:lstStyle>
          <a:p>
            <a:pPr>
              <a:spcBef>
                <a:spcPct val="0"/>
              </a:spcBef>
            </a:pPr>
            <a:fld id="{D41EE64A-C356-4DA2-B632-9F156A67CA6E}" type="slidenum">
              <a:rPr lang="fr-FR" altLang="fr-FR" sz="1300" smtClean="0"/>
              <a:pPr>
                <a:spcBef>
                  <a:spcPct val="0"/>
                </a:spcBef>
              </a:pPr>
              <a:t>1</a:t>
            </a:fld>
            <a:endParaRPr lang="fr-FR" altLang="fr-F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itchFamily="34" charset="0"/>
              <a:ea typeface="ヒラギノ角ゴ Pro W3"/>
            </a:endParaRPr>
          </a:p>
        </p:txBody>
      </p:sp>
    </p:spTree>
    <p:extLst>
      <p:ext uri="{BB962C8B-B14F-4D97-AF65-F5344CB8AC3E}">
        <p14:creationId xmlns:p14="http://schemas.microsoft.com/office/powerpoint/2010/main" val="1955597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10</a:t>
            </a:fld>
            <a:endParaRPr lang="fr-FR"/>
          </a:p>
        </p:txBody>
      </p:sp>
    </p:spTree>
    <p:extLst>
      <p:ext uri="{BB962C8B-B14F-4D97-AF65-F5344CB8AC3E}">
        <p14:creationId xmlns:p14="http://schemas.microsoft.com/office/powerpoint/2010/main" val="2870554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11</a:t>
            </a:fld>
            <a:endParaRPr lang="fr-FR"/>
          </a:p>
        </p:txBody>
      </p:sp>
    </p:spTree>
    <p:extLst>
      <p:ext uri="{BB962C8B-B14F-4D97-AF65-F5344CB8AC3E}">
        <p14:creationId xmlns:p14="http://schemas.microsoft.com/office/powerpoint/2010/main" val="1308188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12</a:t>
            </a:fld>
            <a:endParaRPr lang="fr-FR"/>
          </a:p>
        </p:txBody>
      </p:sp>
    </p:spTree>
    <p:extLst>
      <p:ext uri="{BB962C8B-B14F-4D97-AF65-F5344CB8AC3E}">
        <p14:creationId xmlns:p14="http://schemas.microsoft.com/office/powerpoint/2010/main" val="2010855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13</a:t>
            </a:fld>
            <a:endParaRPr lang="fr-FR"/>
          </a:p>
        </p:txBody>
      </p:sp>
    </p:spTree>
    <p:extLst>
      <p:ext uri="{BB962C8B-B14F-4D97-AF65-F5344CB8AC3E}">
        <p14:creationId xmlns:p14="http://schemas.microsoft.com/office/powerpoint/2010/main" val="3253109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14</a:t>
            </a:fld>
            <a:endParaRPr lang="fr-FR"/>
          </a:p>
        </p:txBody>
      </p:sp>
    </p:spTree>
    <p:extLst>
      <p:ext uri="{BB962C8B-B14F-4D97-AF65-F5344CB8AC3E}">
        <p14:creationId xmlns:p14="http://schemas.microsoft.com/office/powerpoint/2010/main" val="3153975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15</a:t>
            </a:fld>
            <a:endParaRPr lang="fr-FR"/>
          </a:p>
        </p:txBody>
      </p:sp>
    </p:spTree>
    <p:extLst>
      <p:ext uri="{BB962C8B-B14F-4D97-AF65-F5344CB8AC3E}">
        <p14:creationId xmlns:p14="http://schemas.microsoft.com/office/powerpoint/2010/main" val="3920713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16</a:t>
            </a:fld>
            <a:endParaRPr lang="fr-FR"/>
          </a:p>
        </p:txBody>
      </p:sp>
    </p:spTree>
    <p:extLst>
      <p:ext uri="{BB962C8B-B14F-4D97-AF65-F5344CB8AC3E}">
        <p14:creationId xmlns:p14="http://schemas.microsoft.com/office/powerpoint/2010/main" val="1369166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solidFill>
                  <a:schemeClr val="tx1">
                    <a:lumMod val="75000"/>
                    <a:lumOff val="25000"/>
                  </a:schemeClr>
                </a:solidFill>
                <a:latin typeface="Arial"/>
              </a:rPr>
              <a:t>Position autres clusters : CR </a:t>
            </a:r>
            <a:r>
              <a:rPr lang="fr-FR" sz="1200" dirty="0" err="1">
                <a:solidFill>
                  <a:schemeClr val="tx1">
                    <a:lumMod val="75000"/>
                    <a:lumOff val="25000"/>
                  </a:schemeClr>
                </a:solidFill>
                <a:latin typeface="Arial"/>
              </a:rPr>
              <a:t>nov</a:t>
            </a:r>
            <a:r>
              <a:rPr lang="fr-FR" sz="1200" dirty="0">
                <a:solidFill>
                  <a:schemeClr val="tx1">
                    <a:lumMod val="75000"/>
                    <a:lumOff val="25000"/>
                  </a:schemeClr>
                </a:solidFill>
                <a:latin typeface="Arial"/>
              </a:rPr>
              <a:t> 2018 + 06/03 AGSOI + 28/03 </a:t>
            </a:r>
            <a:r>
              <a:rPr lang="fr-FR" sz="1200" dirty="0" err="1">
                <a:solidFill>
                  <a:schemeClr val="tx1">
                    <a:lumMod val="75000"/>
                    <a:lumOff val="25000"/>
                  </a:schemeClr>
                </a:solidFill>
                <a:latin typeface="Arial"/>
              </a:rPr>
              <a:t>Inno’Vinseo</a:t>
            </a:r>
            <a:r>
              <a:rPr lang="fr-FR" sz="1200" dirty="0">
                <a:solidFill>
                  <a:schemeClr val="tx1">
                    <a:lumMod val="75000"/>
                    <a:lumOff val="25000"/>
                  </a:schemeClr>
                </a:solidFill>
                <a:latin typeface="Arial"/>
              </a:rPr>
              <a:t>, Cf rencontre 3 avril Libourne-Montagne : état des lieux méthodes physiques alternatives aux produits phytosanitaires (+ mail envoyé)</a:t>
            </a:r>
          </a:p>
          <a:p>
            <a:r>
              <a:rPr lang="fr-FR" sz="1200" dirty="0" err="1">
                <a:solidFill>
                  <a:schemeClr val="tx1">
                    <a:lumMod val="75000"/>
                    <a:lumOff val="25000"/>
                  </a:schemeClr>
                </a:solidFill>
                <a:latin typeface="Arial"/>
              </a:rPr>
              <a:t>Inno’Vinseo</a:t>
            </a:r>
            <a:r>
              <a:rPr lang="fr-FR" sz="1200" dirty="0">
                <a:solidFill>
                  <a:schemeClr val="tx1">
                    <a:lumMod val="75000"/>
                    <a:lumOff val="25000"/>
                  </a:schemeClr>
                </a:solidFill>
                <a:latin typeface="Arial"/>
              </a:rPr>
              <a:t> : services et/ou labo analyse ?</a:t>
            </a:r>
          </a:p>
          <a:p>
            <a:r>
              <a:rPr lang="fr-FR" sz="1200" dirty="0">
                <a:solidFill>
                  <a:schemeClr val="tx1">
                    <a:lumMod val="75000"/>
                    <a:lumOff val="25000"/>
                  </a:schemeClr>
                </a:solidFill>
                <a:latin typeface="Arial"/>
              </a:rPr>
              <a:t>Rencontre recherche proposer à AGSOI ? A </a:t>
            </a:r>
            <a:r>
              <a:rPr lang="fr-FR" sz="1200" dirty="0" err="1">
                <a:solidFill>
                  <a:schemeClr val="tx1">
                    <a:lumMod val="75000"/>
                    <a:lumOff val="25000"/>
                  </a:schemeClr>
                </a:solidFill>
                <a:latin typeface="Arial"/>
              </a:rPr>
              <a:t>Inno’Vinseo</a:t>
            </a:r>
            <a:r>
              <a:rPr lang="fr-FR" sz="1200" dirty="0">
                <a:solidFill>
                  <a:schemeClr val="tx1">
                    <a:lumMod val="75000"/>
                    <a:lumOff val="25000"/>
                  </a:schemeClr>
                </a:solidFill>
                <a:latin typeface="Arial"/>
              </a:rPr>
              <a:t> ? </a:t>
            </a:r>
          </a:p>
          <a:p>
            <a:endParaRPr lang="fr-FR" sz="1200" dirty="0">
              <a:solidFill>
                <a:schemeClr val="tx1">
                  <a:lumMod val="75000"/>
                  <a:lumOff val="25000"/>
                </a:schemeClr>
              </a:solidFill>
              <a:latin typeface="Arial"/>
            </a:endParaRPr>
          </a:p>
          <a:p>
            <a:r>
              <a:rPr lang="fr-FR" sz="1200" dirty="0">
                <a:solidFill>
                  <a:schemeClr val="tx1">
                    <a:lumMod val="75000"/>
                    <a:lumOff val="25000"/>
                  </a:schemeClr>
                </a:solidFill>
                <a:latin typeface="Arial"/>
              </a:rPr>
              <a:t>Future AG : ordre du jour + intervention </a:t>
            </a:r>
            <a:r>
              <a:rPr lang="fr-FR" sz="1200" dirty="0" err="1">
                <a:solidFill>
                  <a:schemeClr val="tx1">
                    <a:lumMod val="75000"/>
                    <a:lumOff val="25000"/>
                  </a:schemeClr>
                </a:solidFill>
                <a:latin typeface="Arial"/>
              </a:rPr>
              <a:t>SupAgro</a:t>
            </a:r>
            <a:r>
              <a:rPr lang="fr-FR" sz="1200" dirty="0">
                <a:solidFill>
                  <a:schemeClr val="tx1">
                    <a:lumMod val="75000"/>
                    <a:lumOff val="25000"/>
                  </a:schemeClr>
                </a:solidFill>
                <a:latin typeface="Arial"/>
              </a:rPr>
              <a:t> + quels VIP inviter (JL Cazaubon ou attendre événement ciblé?)</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pPr>
              <a:defRPr/>
            </a:pPr>
            <a:fld id="{EB0AC799-3CBA-4DD2-9C7A-256B42C2CD3A}" type="slidenum">
              <a:rPr lang="fr-FR" smtClean="0"/>
              <a:pPr>
                <a:defRPr/>
              </a:pPr>
              <a:t>2</a:t>
            </a:fld>
            <a:endParaRPr lang="fr-FR"/>
          </a:p>
        </p:txBody>
      </p:sp>
    </p:spTree>
    <p:extLst>
      <p:ext uri="{BB962C8B-B14F-4D97-AF65-F5344CB8AC3E}">
        <p14:creationId xmlns:p14="http://schemas.microsoft.com/office/powerpoint/2010/main" val="2836918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solidFill>
                  <a:schemeClr val="tx1">
                    <a:lumMod val="75000"/>
                    <a:lumOff val="25000"/>
                  </a:schemeClr>
                </a:solidFill>
                <a:latin typeface="Arial"/>
              </a:rPr>
              <a:t>Position autres clusters : CR </a:t>
            </a:r>
            <a:r>
              <a:rPr lang="fr-FR" sz="1200" dirty="0" err="1">
                <a:solidFill>
                  <a:schemeClr val="tx1">
                    <a:lumMod val="75000"/>
                    <a:lumOff val="25000"/>
                  </a:schemeClr>
                </a:solidFill>
                <a:latin typeface="Arial"/>
              </a:rPr>
              <a:t>nov</a:t>
            </a:r>
            <a:r>
              <a:rPr lang="fr-FR" sz="1200" dirty="0">
                <a:solidFill>
                  <a:schemeClr val="tx1">
                    <a:lumMod val="75000"/>
                    <a:lumOff val="25000"/>
                  </a:schemeClr>
                </a:solidFill>
                <a:latin typeface="Arial"/>
              </a:rPr>
              <a:t> 2018 + 06/03 AGSOI + 28/03 </a:t>
            </a:r>
            <a:r>
              <a:rPr lang="fr-FR" sz="1200" dirty="0" err="1">
                <a:solidFill>
                  <a:schemeClr val="tx1">
                    <a:lumMod val="75000"/>
                    <a:lumOff val="25000"/>
                  </a:schemeClr>
                </a:solidFill>
                <a:latin typeface="Arial"/>
              </a:rPr>
              <a:t>Inno’Vinseo</a:t>
            </a:r>
            <a:r>
              <a:rPr lang="fr-FR" sz="1200" dirty="0">
                <a:solidFill>
                  <a:schemeClr val="tx1">
                    <a:lumMod val="75000"/>
                    <a:lumOff val="25000"/>
                  </a:schemeClr>
                </a:solidFill>
                <a:latin typeface="Arial"/>
              </a:rPr>
              <a:t>, Cf rencontre 3 avril Libourne-Montagne : état des lieux méthodes physiques alternatives aux produits phytosanitaires (+ mail envoyé)</a:t>
            </a:r>
          </a:p>
          <a:p>
            <a:r>
              <a:rPr lang="fr-FR" sz="1200" dirty="0" err="1">
                <a:solidFill>
                  <a:schemeClr val="tx1">
                    <a:lumMod val="75000"/>
                    <a:lumOff val="25000"/>
                  </a:schemeClr>
                </a:solidFill>
                <a:latin typeface="Arial"/>
              </a:rPr>
              <a:t>Inno’Vinseo</a:t>
            </a:r>
            <a:r>
              <a:rPr lang="fr-FR" sz="1200" dirty="0">
                <a:solidFill>
                  <a:schemeClr val="tx1">
                    <a:lumMod val="75000"/>
                    <a:lumOff val="25000"/>
                  </a:schemeClr>
                </a:solidFill>
                <a:latin typeface="Arial"/>
              </a:rPr>
              <a:t> : services et/ou labo analyse ?</a:t>
            </a:r>
          </a:p>
          <a:p>
            <a:r>
              <a:rPr lang="fr-FR" sz="1200" dirty="0">
                <a:solidFill>
                  <a:schemeClr val="tx1">
                    <a:lumMod val="75000"/>
                    <a:lumOff val="25000"/>
                  </a:schemeClr>
                </a:solidFill>
                <a:latin typeface="Arial"/>
              </a:rPr>
              <a:t>Rencontre recherche proposer à AGSOI ? A </a:t>
            </a:r>
            <a:r>
              <a:rPr lang="fr-FR" sz="1200" dirty="0" err="1">
                <a:solidFill>
                  <a:schemeClr val="tx1">
                    <a:lumMod val="75000"/>
                    <a:lumOff val="25000"/>
                  </a:schemeClr>
                </a:solidFill>
                <a:latin typeface="Arial"/>
              </a:rPr>
              <a:t>Inno’Vinseo</a:t>
            </a:r>
            <a:r>
              <a:rPr lang="fr-FR" sz="1200" dirty="0">
                <a:solidFill>
                  <a:schemeClr val="tx1">
                    <a:lumMod val="75000"/>
                    <a:lumOff val="25000"/>
                  </a:schemeClr>
                </a:solidFill>
                <a:latin typeface="Arial"/>
              </a:rPr>
              <a:t> ? </a:t>
            </a:r>
          </a:p>
          <a:p>
            <a:endParaRPr lang="fr-FR" sz="1200" dirty="0">
              <a:solidFill>
                <a:schemeClr val="tx1">
                  <a:lumMod val="75000"/>
                  <a:lumOff val="25000"/>
                </a:schemeClr>
              </a:solidFill>
              <a:latin typeface="Arial"/>
            </a:endParaRPr>
          </a:p>
          <a:p>
            <a:r>
              <a:rPr lang="fr-FR" sz="1200" dirty="0">
                <a:solidFill>
                  <a:schemeClr val="tx1">
                    <a:lumMod val="75000"/>
                    <a:lumOff val="25000"/>
                  </a:schemeClr>
                </a:solidFill>
                <a:latin typeface="Arial"/>
              </a:rPr>
              <a:t>Future AG : ordre du jour + intervention </a:t>
            </a:r>
            <a:r>
              <a:rPr lang="fr-FR" sz="1200" dirty="0" err="1">
                <a:solidFill>
                  <a:schemeClr val="tx1">
                    <a:lumMod val="75000"/>
                    <a:lumOff val="25000"/>
                  </a:schemeClr>
                </a:solidFill>
                <a:latin typeface="Arial"/>
              </a:rPr>
              <a:t>SupAgro</a:t>
            </a:r>
            <a:r>
              <a:rPr lang="fr-FR" sz="1200" dirty="0">
                <a:solidFill>
                  <a:schemeClr val="tx1">
                    <a:lumMod val="75000"/>
                    <a:lumOff val="25000"/>
                  </a:schemeClr>
                </a:solidFill>
                <a:latin typeface="Arial"/>
              </a:rPr>
              <a:t> + quels VIP inviter (JL Cazaubon ou attendre événement ciblé?)</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pPr>
              <a:defRPr/>
            </a:pPr>
            <a:fld id="{EB0AC799-3CBA-4DD2-9C7A-256B42C2CD3A}" type="slidenum">
              <a:rPr lang="fr-FR" smtClean="0"/>
              <a:pPr>
                <a:defRPr/>
              </a:pPr>
              <a:t>3</a:t>
            </a:fld>
            <a:endParaRPr lang="fr-FR"/>
          </a:p>
        </p:txBody>
      </p:sp>
    </p:spTree>
    <p:extLst>
      <p:ext uri="{BB962C8B-B14F-4D97-AF65-F5344CB8AC3E}">
        <p14:creationId xmlns:p14="http://schemas.microsoft.com/office/powerpoint/2010/main" val="880878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4</a:t>
            </a:fld>
            <a:endParaRPr lang="fr-FR"/>
          </a:p>
        </p:txBody>
      </p:sp>
    </p:spTree>
    <p:extLst>
      <p:ext uri="{BB962C8B-B14F-4D97-AF65-F5344CB8AC3E}">
        <p14:creationId xmlns:p14="http://schemas.microsoft.com/office/powerpoint/2010/main" val="3842326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5</a:t>
            </a:fld>
            <a:endParaRPr lang="fr-FR"/>
          </a:p>
        </p:txBody>
      </p:sp>
    </p:spTree>
    <p:extLst>
      <p:ext uri="{BB962C8B-B14F-4D97-AF65-F5344CB8AC3E}">
        <p14:creationId xmlns:p14="http://schemas.microsoft.com/office/powerpoint/2010/main" val="3838021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6</a:t>
            </a:fld>
            <a:endParaRPr lang="fr-FR"/>
          </a:p>
        </p:txBody>
      </p:sp>
    </p:spTree>
    <p:extLst>
      <p:ext uri="{BB962C8B-B14F-4D97-AF65-F5344CB8AC3E}">
        <p14:creationId xmlns:p14="http://schemas.microsoft.com/office/powerpoint/2010/main" val="342989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7</a:t>
            </a:fld>
            <a:endParaRPr lang="fr-FR"/>
          </a:p>
        </p:txBody>
      </p:sp>
    </p:spTree>
    <p:extLst>
      <p:ext uri="{BB962C8B-B14F-4D97-AF65-F5344CB8AC3E}">
        <p14:creationId xmlns:p14="http://schemas.microsoft.com/office/powerpoint/2010/main" val="3435129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8</a:t>
            </a:fld>
            <a:endParaRPr lang="fr-FR"/>
          </a:p>
        </p:txBody>
      </p:sp>
    </p:spTree>
    <p:extLst>
      <p:ext uri="{BB962C8B-B14F-4D97-AF65-F5344CB8AC3E}">
        <p14:creationId xmlns:p14="http://schemas.microsoft.com/office/powerpoint/2010/main" val="812360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B0AC799-3CBA-4DD2-9C7A-256B42C2CD3A}" type="slidenum">
              <a:rPr lang="fr-FR" smtClean="0"/>
              <a:pPr>
                <a:defRPr/>
              </a:pPr>
              <a:t>9</a:t>
            </a:fld>
            <a:endParaRPr lang="fr-FR"/>
          </a:p>
        </p:txBody>
      </p:sp>
    </p:spTree>
    <p:extLst>
      <p:ext uri="{BB962C8B-B14F-4D97-AF65-F5344CB8AC3E}">
        <p14:creationId xmlns:p14="http://schemas.microsoft.com/office/powerpoint/2010/main" val="654022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457200" y="2514600"/>
            <a:ext cx="7772400" cy="1295400"/>
          </a:xfrm>
        </p:spPr>
        <p:txBody>
          <a:bodyPr anchor="b"/>
          <a:lstStyle>
            <a:lvl1pPr algn="l">
              <a:defRPr sz="3900">
                <a:solidFill>
                  <a:schemeClr val="bg1"/>
                </a:solidFill>
              </a:defRPr>
            </a:lvl1pPr>
          </a:lstStyle>
          <a:p>
            <a:r>
              <a:rPr lang="fr-FR"/>
              <a:t>Cliquez et modifiez le titre</a:t>
            </a:r>
          </a:p>
        </p:txBody>
      </p:sp>
      <p:sp>
        <p:nvSpPr>
          <p:cNvPr id="5123" name="Rectangle 3"/>
          <p:cNvSpPr>
            <a:spLocks noGrp="1" noChangeArrowheads="1"/>
          </p:cNvSpPr>
          <p:nvPr>
            <p:ph type="subTitle" idx="1"/>
          </p:nvPr>
        </p:nvSpPr>
        <p:spPr>
          <a:xfrm>
            <a:off x="457200" y="3886200"/>
            <a:ext cx="5410200" cy="1752600"/>
          </a:xfrm>
        </p:spPr>
        <p:txBody>
          <a:bodyPr/>
          <a:lstStyle>
            <a:lvl1pPr marL="0" indent="0">
              <a:buFontTx/>
              <a:buNone/>
              <a:defRPr sz="2800">
                <a:solidFill>
                  <a:schemeClr val="bg1"/>
                </a:solidFill>
              </a:defRPr>
            </a:lvl1pPr>
          </a:lstStyle>
          <a:p>
            <a:r>
              <a:rPr lang="fr-FR"/>
              <a:t>Cliquez pour modifier le style des sous-titres du masque</a:t>
            </a:r>
          </a:p>
        </p:txBody>
      </p:sp>
      <p:sp>
        <p:nvSpPr>
          <p:cNvPr id="4" name="Rectangle 4"/>
          <p:cNvSpPr>
            <a:spLocks noGrp="1" noChangeArrowheads="1"/>
          </p:cNvSpPr>
          <p:nvPr>
            <p:ph type="dt" sz="half" idx="10"/>
          </p:nvPr>
        </p:nvSpPr>
        <p:spPr>
          <a:xfrm>
            <a:off x="457200" y="6477000"/>
            <a:ext cx="1905000" cy="304800"/>
          </a:xfrm>
        </p:spPr>
        <p:txBody>
          <a:bodyPr anchor="t"/>
          <a:lstStyle>
            <a:lvl1pPr>
              <a:defRPr sz="1400"/>
            </a:lvl1pPr>
          </a:lstStyle>
          <a:p>
            <a:pPr>
              <a:defRPr/>
            </a:pPr>
            <a:r>
              <a:rPr lang="fr-FR"/>
              <a:t>5 mars 2019</a:t>
            </a:r>
          </a:p>
        </p:txBody>
      </p:sp>
      <p:sp>
        <p:nvSpPr>
          <p:cNvPr id="5" name="Rectangle 5"/>
          <p:cNvSpPr>
            <a:spLocks noGrp="1" noChangeArrowheads="1"/>
          </p:cNvSpPr>
          <p:nvPr>
            <p:ph type="ftr" sz="quarter" idx="11"/>
          </p:nvPr>
        </p:nvSpPr>
        <p:spPr>
          <a:xfrm>
            <a:off x="2667000" y="6477000"/>
            <a:ext cx="3962400" cy="304800"/>
          </a:xfrm>
        </p:spPr>
        <p:txBody>
          <a:bodyPr anchor="t"/>
          <a:lstStyle>
            <a:lvl1pPr>
              <a:defRPr sz="1400"/>
            </a:lvl1pPr>
          </a:lstStyle>
          <a:p>
            <a:pPr>
              <a:defRPr/>
            </a:pPr>
            <a:r>
              <a:rPr lang="fr-FR"/>
              <a:t>CA - Domaine du Chapitre</a:t>
            </a:r>
          </a:p>
        </p:txBody>
      </p:sp>
      <p:sp>
        <p:nvSpPr>
          <p:cNvPr id="6" name="Rectangle 6"/>
          <p:cNvSpPr>
            <a:spLocks noGrp="1" noChangeArrowheads="1"/>
          </p:cNvSpPr>
          <p:nvPr>
            <p:ph type="sldNum" sz="quarter" idx="12"/>
          </p:nvPr>
        </p:nvSpPr>
        <p:spPr>
          <a:xfrm>
            <a:off x="6934200" y="6477000"/>
            <a:ext cx="1905000" cy="304800"/>
          </a:xfrm>
        </p:spPr>
        <p:txBody>
          <a:bodyPr anchor="t"/>
          <a:lstStyle>
            <a:lvl1pPr>
              <a:defRPr sz="1400"/>
            </a:lvl1pPr>
          </a:lstStyle>
          <a:p>
            <a:pPr>
              <a:defRPr/>
            </a:pPr>
            <a:fld id="{83C9F91E-9E99-4732-A55E-D4F659855D2F}" type="slidenum">
              <a:rPr lang="fr-FR"/>
              <a:pPr>
                <a:defRPr/>
              </a:pPr>
              <a:t>‹N°›</a:t>
            </a:fld>
            <a:endParaRPr lang="fr-FR"/>
          </a:p>
        </p:txBody>
      </p:sp>
    </p:spTree>
    <p:extLst>
      <p:ext uri="{BB962C8B-B14F-4D97-AF65-F5344CB8AC3E}">
        <p14:creationId xmlns:p14="http://schemas.microsoft.com/office/powerpoint/2010/main" val="171618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5"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6" name="Rectangle 6"/>
          <p:cNvSpPr>
            <a:spLocks noGrp="1" noChangeArrowheads="1"/>
          </p:cNvSpPr>
          <p:nvPr>
            <p:ph type="sldNum" sz="quarter" idx="12"/>
          </p:nvPr>
        </p:nvSpPr>
        <p:spPr>
          <a:ln/>
        </p:spPr>
        <p:txBody>
          <a:bodyPr/>
          <a:lstStyle>
            <a:lvl1pPr>
              <a:defRPr/>
            </a:lvl1pPr>
          </a:lstStyle>
          <a:p>
            <a:pPr>
              <a:defRPr/>
            </a:pPr>
            <a:fld id="{165FD741-3E1B-402E-B171-407FC044BD6E}" type="slidenum">
              <a:rPr lang="fr-FR"/>
              <a:pPr>
                <a:defRPr/>
              </a:pPr>
              <a:t>‹N°›</a:t>
            </a:fld>
            <a:endParaRPr lang="fr-FR"/>
          </a:p>
        </p:txBody>
      </p:sp>
    </p:spTree>
    <p:extLst>
      <p:ext uri="{BB962C8B-B14F-4D97-AF65-F5344CB8AC3E}">
        <p14:creationId xmlns:p14="http://schemas.microsoft.com/office/powerpoint/2010/main" val="404064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05600" y="609600"/>
            <a:ext cx="2133600" cy="54864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04800" y="609600"/>
            <a:ext cx="624840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5"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6" name="Rectangle 6"/>
          <p:cNvSpPr>
            <a:spLocks noGrp="1" noChangeArrowheads="1"/>
          </p:cNvSpPr>
          <p:nvPr>
            <p:ph type="sldNum" sz="quarter" idx="12"/>
          </p:nvPr>
        </p:nvSpPr>
        <p:spPr>
          <a:ln/>
        </p:spPr>
        <p:txBody>
          <a:bodyPr/>
          <a:lstStyle>
            <a:lvl1pPr>
              <a:defRPr/>
            </a:lvl1pPr>
          </a:lstStyle>
          <a:p>
            <a:pPr>
              <a:defRPr/>
            </a:pPr>
            <a:fld id="{A4D26A6B-12EE-4A5D-A41B-88A8455399E1}" type="slidenum">
              <a:rPr lang="fr-FR"/>
              <a:pPr>
                <a:defRPr/>
              </a:pPr>
              <a:t>‹N°›</a:t>
            </a:fld>
            <a:endParaRPr lang="fr-FR"/>
          </a:p>
        </p:txBody>
      </p:sp>
    </p:spTree>
    <p:extLst>
      <p:ext uri="{BB962C8B-B14F-4D97-AF65-F5344CB8AC3E}">
        <p14:creationId xmlns:p14="http://schemas.microsoft.com/office/powerpoint/2010/main" val="120286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304800" y="609600"/>
            <a:ext cx="8534400" cy="1143000"/>
          </a:xfrm>
        </p:spPr>
        <p:txBody>
          <a:bodyPr/>
          <a:lstStyle/>
          <a:p>
            <a:r>
              <a:rPr lang="fr-FR"/>
              <a:t>Cliquez pour modifier le style du titre</a:t>
            </a:r>
          </a:p>
        </p:txBody>
      </p:sp>
      <p:sp>
        <p:nvSpPr>
          <p:cNvPr id="3" name="Espace réservé du texte 2"/>
          <p:cNvSpPr>
            <a:spLocks noGrp="1"/>
          </p:cNvSpPr>
          <p:nvPr>
            <p:ph type="body" sz="half" idx="1"/>
          </p:nvPr>
        </p:nvSpPr>
        <p:spPr>
          <a:xfrm>
            <a:off x="304800" y="1981200"/>
            <a:ext cx="41910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graphique 3"/>
          <p:cNvSpPr>
            <a:spLocks noGrp="1"/>
          </p:cNvSpPr>
          <p:nvPr>
            <p:ph type="chart" sz="half" idx="2"/>
          </p:nvPr>
        </p:nvSpPr>
        <p:spPr>
          <a:xfrm>
            <a:off x="4648200" y="1981200"/>
            <a:ext cx="4191000" cy="4114800"/>
          </a:xfrm>
        </p:spPr>
        <p:txBody>
          <a:bodyPr/>
          <a:lstStyle/>
          <a:p>
            <a:pPr lvl="0"/>
            <a:endParaRPr lang="fr-FR" noProof="0"/>
          </a:p>
        </p:txBody>
      </p:sp>
      <p:sp>
        <p:nvSpPr>
          <p:cNvPr id="5"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6"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7" name="Rectangle 6"/>
          <p:cNvSpPr>
            <a:spLocks noGrp="1" noChangeArrowheads="1"/>
          </p:cNvSpPr>
          <p:nvPr>
            <p:ph type="sldNum" sz="quarter" idx="12"/>
          </p:nvPr>
        </p:nvSpPr>
        <p:spPr>
          <a:ln/>
        </p:spPr>
        <p:txBody>
          <a:bodyPr/>
          <a:lstStyle>
            <a:lvl1pPr>
              <a:defRPr/>
            </a:lvl1pPr>
          </a:lstStyle>
          <a:p>
            <a:pPr>
              <a:defRPr/>
            </a:pPr>
            <a:fld id="{11F177E1-E9A4-48F3-9A65-1573A04CCB0C}" type="slidenum">
              <a:rPr lang="fr-FR"/>
              <a:pPr>
                <a:defRPr/>
              </a:pPr>
              <a:t>‹N°›</a:t>
            </a:fld>
            <a:endParaRPr lang="fr-FR"/>
          </a:p>
        </p:txBody>
      </p:sp>
    </p:spTree>
    <p:extLst>
      <p:ext uri="{BB962C8B-B14F-4D97-AF65-F5344CB8AC3E}">
        <p14:creationId xmlns:p14="http://schemas.microsoft.com/office/powerpoint/2010/main" val="113952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5"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6" name="Rectangle 6"/>
          <p:cNvSpPr>
            <a:spLocks noGrp="1" noChangeArrowheads="1"/>
          </p:cNvSpPr>
          <p:nvPr>
            <p:ph type="sldNum" sz="quarter" idx="12"/>
          </p:nvPr>
        </p:nvSpPr>
        <p:spPr>
          <a:ln/>
        </p:spPr>
        <p:txBody>
          <a:bodyPr/>
          <a:lstStyle>
            <a:lvl1pPr>
              <a:defRPr/>
            </a:lvl1pPr>
          </a:lstStyle>
          <a:p>
            <a:pPr>
              <a:defRPr/>
            </a:pPr>
            <a:fld id="{DC969E9C-0294-4C59-952A-8CA5256AD833}" type="slidenum">
              <a:rPr lang="fr-FR"/>
              <a:pPr>
                <a:defRPr/>
              </a:pPr>
              <a:t>‹N°›</a:t>
            </a:fld>
            <a:endParaRPr lang="fr-FR"/>
          </a:p>
        </p:txBody>
      </p:sp>
    </p:spTree>
    <p:extLst>
      <p:ext uri="{BB962C8B-B14F-4D97-AF65-F5344CB8AC3E}">
        <p14:creationId xmlns:p14="http://schemas.microsoft.com/office/powerpoint/2010/main" val="93342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5"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6" name="Rectangle 6"/>
          <p:cNvSpPr>
            <a:spLocks noGrp="1" noChangeArrowheads="1"/>
          </p:cNvSpPr>
          <p:nvPr>
            <p:ph type="sldNum" sz="quarter" idx="12"/>
          </p:nvPr>
        </p:nvSpPr>
        <p:spPr>
          <a:ln/>
        </p:spPr>
        <p:txBody>
          <a:bodyPr/>
          <a:lstStyle>
            <a:lvl1pPr>
              <a:defRPr/>
            </a:lvl1pPr>
          </a:lstStyle>
          <a:p>
            <a:pPr>
              <a:defRPr/>
            </a:pPr>
            <a:fld id="{6B9B8C3B-F36F-49CC-8570-86AEE5BA123F}" type="slidenum">
              <a:rPr lang="fr-FR"/>
              <a:pPr>
                <a:defRPr/>
              </a:pPr>
              <a:t>‹N°›</a:t>
            </a:fld>
            <a:endParaRPr lang="fr-FR"/>
          </a:p>
        </p:txBody>
      </p:sp>
    </p:spTree>
    <p:extLst>
      <p:ext uri="{BB962C8B-B14F-4D97-AF65-F5344CB8AC3E}">
        <p14:creationId xmlns:p14="http://schemas.microsoft.com/office/powerpoint/2010/main" val="1161590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04800" y="1981200"/>
            <a:ext cx="4191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4191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6"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7" name="Rectangle 6"/>
          <p:cNvSpPr>
            <a:spLocks noGrp="1" noChangeArrowheads="1"/>
          </p:cNvSpPr>
          <p:nvPr>
            <p:ph type="sldNum" sz="quarter" idx="12"/>
          </p:nvPr>
        </p:nvSpPr>
        <p:spPr>
          <a:ln/>
        </p:spPr>
        <p:txBody>
          <a:bodyPr/>
          <a:lstStyle>
            <a:lvl1pPr>
              <a:defRPr/>
            </a:lvl1pPr>
          </a:lstStyle>
          <a:p>
            <a:pPr>
              <a:defRPr/>
            </a:pPr>
            <a:fld id="{7D3752E0-273F-4094-81D3-25BC632ED73B}" type="slidenum">
              <a:rPr lang="fr-FR"/>
              <a:pPr>
                <a:defRPr/>
              </a:pPr>
              <a:t>‹N°›</a:t>
            </a:fld>
            <a:endParaRPr lang="fr-FR"/>
          </a:p>
        </p:txBody>
      </p:sp>
    </p:spTree>
    <p:extLst>
      <p:ext uri="{BB962C8B-B14F-4D97-AF65-F5344CB8AC3E}">
        <p14:creationId xmlns:p14="http://schemas.microsoft.com/office/powerpoint/2010/main" val="384545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8"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9" name="Rectangle 6"/>
          <p:cNvSpPr>
            <a:spLocks noGrp="1" noChangeArrowheads="1"/>
          </p:cNvSpPr>
          <p:nvPr>
            <p:ph type="sldNum" sz="quarter" idx="12"/>
          </p:nvPr>
        </p:nvSpPr>
        <p:spPr>
          <a:ln/>
        </p:spPr>
        <p:txBody>
          <a:bodyPr/>
          <a:lstStyle>
            <a:lvl1pPr>
              <a:defRPr/>
            </a:lvl1pPr>
          </a:lstStyle>
          <a:p>
            <a:pPr>
              <a:defRPr/>
            </a:pPr>
            <a:fld id="{DB9DF732-85A7-46BE-B495-A5B6355DC5D6}" type="slidenum">
              <a:rPr lang="fr-FR"/>
              <a:pPr>
                <a:defRPr/>
              </a:pPr>
              <a:t>‹N°›</a:t>
            </a:fld>
            <a:endParaRPr lang="fr-FR"/>
          </a:p>
        </p:txBody>
      </p:sp>
    </p:spTree>
    <p:extLst>
      <p:ext uri="{BB962C8B-B14F-4D97-AF65-F5344CB8AC3E}">
        <p14:creationId xmlns:p14="http://schemas.microsoft.com/office/powerpoint/2010/main" val="2538245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4"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5" name="Rectangle 6"/>
          <p:cNvSpPr>
            <a:spLocks noGrp="1" noChangeArrowheads="1"/>
          </p:cNvSpPr>
          <p:nvPr>
            <p:ph type="sldNum" sz="quarter" idx="12"/>
          </p:nvPr>
        </p:nvSpPr>
        <p:spPr>
          <a:ln/>
        </p:spPr>
        <p:txBody>
          <a:bodyPr/>
          <a:lstStyle>
            <a:lvl1pPr>
              <a:defRPr/>
            </a:lvl1pPr>
          </a:lstStyle>
          <a:p>
            <a:pPr>
              <a:defRPr/>
            </a:pPr>
            <a:fld id="{BC68A974-F2CE-446C-82CC-B74065452A8D}" type="slidenum">
              <a:rPr lang="fr-FR"/>
              <a:pPr>
                <a:defRPr/>
              </a:pPr>
              <a:t>‹N°›</a:t>
            </a:fld>
            <a:endParaRPr lang="fr-FR"/>
          </a:p>
        </p:txBody>
      </p:sp>
    </p:spTree>
    <p:extLst>
      <p:ext uri="{BB962C8B-B14F-4D97-AF65-F5344CB8AC3E}">
        <p14:creationId xmlns:p14="http://schemas.microsoft.com/office/powerpoint/2010/main" val="104920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3"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4" name="Rectangle 6"/>
          <p:cNvSpPr>
            <a:spLocks noGrp="1" noChangeArrowheads="1"/>
          </p:cNvSpPr>
          <p:nvPr>
            <p:ph type="sldNum" sz="quarter" idx="12"/>
          </p:nvPr>
        </p:nvSpPr>
        <p:spPr>
          <a:ln/>
        </p:spPr>
        <p:txBody>
          <a:bodyPr/>
          <a:lstStyle>
            <a:lvl1pPr>
              <a:defRPr/>
            </a:lvl1pPr>
          </a:lstStyle>
          <a:p>
            <a:pPr>
              <a:defRPr/>
            </a:pPr>
            <a:fld id="{670A2766-A0EF-40F9-AE91-B1B576B88F1A}" type="slidenum">
              <a:rPr lang="fr-FR"/>
              <a:pPr>
                <a:defRPr/>
              </a:pPr>
              <a:t>‹N°›</a:t>
            </a:fld>
            <a:endParaRPr lang="fr-FR"/>
          </a:p>
        </p:txBody>
      </p:sp>
    </p:spTree>
    <p:extLst>
      <p:ext uri="{BB962C8B-B14F-4D97-AF65-F5344CB8AC3E}">
        <p14:creationId xmlns:p14="http://schemas.microsoft.com/office/powerpoint/2010/main" val="1344920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6"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7" name="Rectangle 6"/>
          <p:cNvSpPr>
            <a:spLocks noGrp="1" noChangeArrowheads="1"/>
          </p:cNvSpPr>
          <p:nvPr>
            <p:ph type="sldNum" sz="quarter" idx="12"/>
          </p:nvPr>
        </p:nvSpPr>
        <p:spPr>
          <a:ln/>
        </p:spPr>
        <p:txBody>
          <a:bodyPr/>
          <a:lstStyle>
            <a:lvl1pPr>
              <a:defRPr/>
            </a:lvl1pPr>
          </a:lstStyle>
          <a:p>
            <a:pPr>
              <a:defRPr/>
            </a:pPr>
            <a:fld id="{D8C9E8F3-6241-4262-9F02-7A8FC2F54A72}" type="slidenum">
              <a:rPr lang="fr-FR"/>
              <a:pPr>
                <a:defRPr/>
              </a:pPr>
              <a:t>‹N°›</a:t>
            </a:fld>
            <a:endParaRPr lang="fr-FR"/>
          </a:p>
        </p:txBody>
      </p:sp>
    </p:spTree>
    <p:extLst>
      <p:ext uri="{BB962C8B-B14F-4D97-AF65-F5344CB8AC3E}">
        <p14:creationId xmlns:p14="http://schemas.microsoft.com/office/powerpoint/2010/main" val="1482424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r>
              <a:rPr lang="fr-FR"/>
              <a:t>5 mars 2019</a:t>
            </a:r>
          </a:p>
        </p:txBody>
      </p:sp>
      <p:sp>
        <p:nvSpPr>
          <p:cNvPr id="6" name="Rectangle 5"/>
          <p:cNvSpPr>
            <a:spLocks noGrp="1" noChangeArrowheads="1"/>
          </p:cNvSpPr>
          <p:nvPr>
            <p:ph type="ftr" sz="quarter" idx="11"/>
          </p:nvPr>
        </p:nvSpPr>
        <p:spPr>
          <a:ln/>
        </p:spPr>
        <p:txBody>
          <a:bodyPr/>
          <a:lstStyle>
            <a:lvl1pPr>
              <a:defRPr/>
            </a:lvl1pPr>
          </a:lstStyle>
          <a:p>
            <a:pPr>
              <a:defRPr/>
            </a:pPr>
            <a:r>
              <a:rPr lang="fr-FR"/>
              <a:t>CA - Domaine du Chapitre</a:t>
            </a:r>
          </a:p>
        </p:txBody>
      </p:sp>
      <p:sp>
        <p:nvSpPr>
          <p:cNvPr id="7" name="Rectangle 6"/>
          <p:cNvSpPr>
            <a:spLocks noGrp="1" noChangeArrowheads="1"/>
          </p:cNvSpPr>
          <p:nvPr>
            <p:ph type="sldNum" sz="quarter" idx="12"/>
          </p:nvPr>
        </p:nvSpPr>
        <p:spPr>
          <a:ln/>
        </p:spPr>
        <p:txBody>
          <a:bodyPr/>
          <a:lstStyle>
            <a:lvl1pPr>
              <a:defRPr/>
            </a:lvl1pPr>
          </a:lstStyle>
          <a:p>
            <a:pPr>
              <a:defRPr/>
            </a:pPr>
            <a:fld id="{A8FA4641-05C9-4A68-9593-205B68D2F45A}" type="slidenum">
              <a:rPr lang="fr-FR"/>
              <a:pPr>
                <a:defRPr/>
              </a:pPr>
              <a:t>‹N°›</a:t>
            </a:fld>
            <a:endParaRPr lang="fr-FR"/>
          </a:p>
        </p:txBody>
      </p:sp>
    </p:spTree>
    <p:extLst>
      <p:ext uri="{BB962C8B-B14F-4D97-AF65-F5344CB8AC3E}">
        <p14:creationId xmlns:p14="http://schemas.microsoft.com/office/powerpoint/2010/main" val="3725023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609600"/>
            <a:ext cx="8534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27" name="Rectangle 3"/>
          <p:cNvSpPr>
            <a:spLocks noGrp="1" noChangeArrowheads="1"/>
          </p:cNvSpPr>
          <p:nvPr>
            <p:ph type="body" idx="1"/>
          </p:nvPr>
        </p:nvSpPr>
        <p:spPr bwMode="auto">
          <a:xfrm>
            <a:off x="304800" y="1981200"/>
            <a:ext cx="8534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p:cNvSpPr>
            <a:spLocks noGrp="1" noChangeArrowheads="1"/>
          </p:cNvSpPr>
          <p:nvPr>
            <p:ph type="dt" sz="half" idx="2"/>
          </p:nvPr>
        </p:nvSpPr>
        <p:spPr bwMode="auto">
          <a:xfrm>
            <a:off x="304800" y="6553200"/>
            <a:ext cx="2286000" cy="304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1200">
                <a:solidFill>
                  <a:schemeClr val="bg1"/>
                </a:solidFill>
                <a:latin typeface="Arial" charset="0"/>
                <a:ea typeface="ヒラギノ角ゴ Pro W3" pitchFamily="80" charset="-128"/>
                <a:cs typeface="+mn-cs"/>
              </a:defRPr>
            </a:lvl1pPr>
          </a:lstStyle>
          <a:p>
            <a:pPr>
              <a:defRPr/>
            </a:pPr>
            <a:r>
              <a:rPr lang="fr-FR"/>
              <a:t>5 mars 2019</a:t>
            </a:r>
          </a:p>
        </p:txBody>
      </p:sp>
      <p:sp>
        <p:nvSpPr>
          <p:cNvPr id="1029" name="Rectangle 5"/>
          <p:cNvSpPr>
            <a:spLocks noGrp="1" noChangeArrowheads="1"/>
          </p:cNvSpPr>
          <p:nvPr>
            <p:ph type="ftr" sz="quarter" idx="3"/>
          </p:nvPr>
        </p:nvSpPr>
        <p:spPr bwMode="auto">
          <a:xfrm>
            <a:off x="3124200" y="6553200"/>
            <a:ext cx="2895600" cy="304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eaLnBrk="0" hangingPunct="0">
              <a:defRPr sz="1200">
                <a:solidFill>
                  <a:schemeClr val="bg1"/>
                </a:solidFill>
                <a:latin typeface="Arial" charset="0"/>
                <a:ea typeface="ヒラギノ角ゴ Pro W3" pitchFamily="80" charset="-128"/>
                <a:cs typeface="+mn-cs"/>
              </a:defRPr>
            </a:lvl1pPr>
          </a:lstStyle>
          <a:p>
            <a:pPr>
              <a:defRPr/>
            </a:pPr>
            <a:r>
              <a:rPr lang="fr-FR"/>
              <a:t>CA - Domaine du Chapitre</a:t>
            </a:r>
          </a:p>
        </p:txBody>
      </p:sp>
      <p:sp>
        <p:nvSpPr>
          <p:cNvPr id="1030" name="Rectangle 6"/>
          <p:cNvSpPr>
            <a:spLocks noGrp="1" noChangeArrowheads="1"/>
          </p:cNvSpPr>
          <p:nvPr>
            <p:ph type="sldNum" sz="quarter" idx="4"/>
          </p:nvPr>
        </p:nvSpPr>
        <p:spPr bwMode="auto">
          <a:xfrm>
            <a:off x="6553200" y="6553200"/>
            <a:ext cx="1993900" cy="304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eaLnBrk="0" hangingPunct="0">
              <a:defRPr sz="1200">
                <a:solidFill>
                  <a:schemeClr val="bg1"/>
                </a:solidFill>
                <a:latin typeface="Arial" charset="0"/>
                <a:ea typeface="ヒラギノ角ゴ Pro W3" pitchFamily="80" charset="-128"/>
                <a:cs typeface="+mn-cs"/>
              </a:defRPr>
            </a:lvl1pPr>
          </a:lstStyle>
          <a:p>
            <a:pPr>
              <a:defRPr/>
            </a:pPr>
            <a:fld id="{805C59BF-BDEF-4AC4-843A-7DB42016EEBD}"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5074" r:id="rId1"/>
    <p:sldLayoutId id="2147485063" r:id="rId2"/>
    <p:sldLayoutId id="2147485064" r:id="rId3"/>
    <p:sldLayoutId id="2147485065" r:id="rId4"/>
    <p:sldLayoutId id="2147485066" r:id="rId5"/>
    <p:sldLayoutId id="2147485067" r:id="rId6"/>
    <p:sldLayoutId id="2147485068" r:id="rId7"/>
    <p:sldLayoutId id="2147485069" r:id="rId8"/>
    <p:sldLayoutId id="2147485070" r:id="rId9"/>
    <p:sldLayoutId id="2147485071" r:id="rId10"/>
    <p:sldLayoutId id="2147485072" r:id="rId11"/>
    <p:sldLayoutId id="2147485073" r:id="rId12"/>
  </p:sldLayoutIdLst>
  <p:hf hdr="0"/>
  <p:txStyles>
    <p:titleStyle>
      <a:lvl1pPr algn="ctr" rtl="0" eaLnBrk="0" fontAlgn="base" hangingPunct="0">
        <a:spcBef>
          <a:spcPct val="0"/>
        </a:spcBef>
        <a:spcAft>
          <a:spcPct val="0"/>
        </a:spcAft>
        <a:defRPr sz="3600" b="1">
          <a:solidFill>
            <a:srgbClr val="A90451"/>
          </a:solidFill>
          <a:latin typeface="+mj-lt"/>
          <a:ea typeface="+mj-ea"/>
          <a:cs typeface="ヒラギノ角ゴ Pro W3"/>
        </a:defRPr>
      </a:lvl1pPr>
      <a:lvl2pPr algn="ctr" rtl="0" eaLnBrk="0" fontAlgn="base" hangingPunct="0">
        <a:spcBef>
          <a:spcPct val="0"/>
        </a:spcBef>
        <a:spcAft>
          <a:spcPct val="0"/>
        </a:spcAft>
        <a:defRPr sz="3600" b="1">
          <a:solidFill>
            <a:srgbClr val="A90451"/>
          </a:solidFill>
          <a:latin typeface="Arial" charset="0"/>
          <a:ea typeface="ヒラギノ角ゴ Pro W3" pitchFamily="80" charset="-128"/>
          <a:cs typeface="ヒラギノ角ゴ Pro W3"/>
        </a:defRPr>
      </a:lvl2pPr>
      <a:lvl3pPr algn="ctr" rtl="0" eaLnBrk="0" fontAlgn="base" hangingPunct="0">
        <a:spcBef>
          <a:spcPct val="0"/>
        </a:spcBef>
        <a:spcAft>
          <a:spcPct val="0"/>
        </a:spcAft>
        <a:defRPr sz="3600" b="1">
          <a:solidFill>
            <a:srgbClr val="A90451"/>
          </a:solidFill>
          <a:latin typeface="Arial" charset="0"/>
          <a:ea typeface="ヒラギノ角ゴ Pro W3" pitchFamily="80" charset="-128"/>
          <a:cs typeface="ヒラギノ角ゴ Pro W3"/>
        </a:defRPr>
      </a:lvl3pPr>
      <a:lvl4pPr algn="ctr" rtl="0" eaLnBrk="0" fontAlgn="base" hangingPunct="0">
        <a:spcBef>
          <a:spcPct val="0"/>
        </a:spcBef>
        <a:spcAft>
          <a:spcPct val="0"/>
        </a:spcAft>
        <a:defRPr sz="3600" b="1">
          <a:solidFill>
            <a:srgbClr val="A90451"/>
          </a:solidFill>
          <a:latin typeface="Arial" charset="0"/>
          <a:ea typeface="ヒラギノ角ゴ Pro W3" pitchFamily="80" charset="-128"/>
          <a:cs typeface="ヒラギノ角ゴ Pro W3"/>
        </a:defRPr>
      </a:lvl4pPr>
      <a:lvl5pPr algn="ctr" rtl="0" eaLnBrk="0" fontAlgn="base" hangingPunct="0">
        <a:spcBef>
          <a:spcPct val="0"/>
        </a:spcBef>
        <a:spcAft>
          <a:spcPct val="0"/>
        </a:spcAft>
        <a:defRPr sz="3600" b="1">
          <a:solidFill>
            <a:srgbClr val="A90451"/>
          </a:solidFill>
          <a:latin typeface="Arial" charset="0"/>
          <a:ea typeface="ヒラギノ角ゴ Pro W3" pitchFamily="80" charset="-128"/>
          <a:cs typeface="ヒラギノ角ゴ Pro W3"/>
        </a:defRPr>
      </a:lvl5pPr>
      <a:lvl6pPr marL="457200" algn="ctr" rtl="0" fontAlgn="base">
        <a:spcBef>
          <a:spcPct val="0"/>
        </a:spcBef>
        <a:spcAft>
          <a:spcPct val="0"/>
        </a:spcAft>
        <a:defRPr sz="3600" b="1">
          <a:solidFill>
            <a:srgbClr val="A90451"/>
          </a:solidFill>
          <a:latin typeface="Arial" charset="0"/>
          <a:ea typeface="ヒラギノ角ゴ Pro W3" pitchFamily="80" charset="-128"/>
        </a:defRPr>
      </a:lvl6pPr>
      <a:lvl7pPr marL="914400" algn="ctr" rtl="0" fontAlgn="base">
        <a:spcBef>
          <a:spcPct val="0"/>
        </a:spcBef>
        <a:spcAft>
          <a:spcPct val="0"/>
        </a:spcAft>
        <a:defRPr sz="3600" b="1">
          <a:solidFill>
            <a:srgbClr val="A90451"/>
          </a:solidFill>
          <a:latin typeface="Arial" charset="0"/>
          <a:ea typeface="ヒラギノ角ゴ Pro W3" pitchFamily="80" charset="-128"/>
        </a:defRPr>
      </a:lvl7pPr>
      <a:lvl8pPr marL="1371600" algn="ctr" rtl="0" fontAlgn="base">
        <a:spcBef>
          <a:spcPct val="0"/>
        </a:spcBef>
        <a:spcAft>
          <a:spcPct val="0"/>
        </a:spcAft>
        <a:defRPr sz="3600" b="1">
          <a:solidFill>
            <a:srgbClr val="A90451"/>
          </a:solidFill>
          <a:latin typeface="Arial" charset="0"/>
          <a:ea typeface="ヒラギノ角ゴ Pro W3" pitchFamily="80" charset="-128"/>
        </a:defRPr>
      </a:lvl8pPr>
      <a:lvl9pPr marL="1828800" algn="ctr" rtl="0" fontAlgn="base">
        <a:spcBef>
          <a:spcPct val="0"/>
        </a:spcBef>
        <a:spcAft>
          <a:spcPct val="0"/>
        </a:spcAft>
        <a:defRPr sz="3600" b="1">
          <a:solidFill>
            <a:srgbClr val="A90451"/>
          </a:solidFill>
          <a:latin typeface="Arial" charset="0"/>
          <a:ea typeface="ヒラギノ角ゴ Pro W3" pitchFamily="8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4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0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AC7E1742-56C4-4807-A5FC-E645B9AF5EC2}" type="slidenum">
              <a:rPr lang="fr-FR" altLang="fr-FR" sz="1400" smtClean="0">
                <a:solidFill>
                  <a:schemeClr val="bg1"/>
                </a:solidFill>
              </a:rPr>
              <a:pPr>
                <a:spcBef>
                  <a:spcPct val="0"/>
                </a:spcBef>
                <a:buFontTx/>
                <a:buNone/>
              </a:pPr>
              <a:t>1</a:t>
            </a:fld>
            <a:endParaRPr lang="fr-FR" altLang="fr-FR" sz="1400">
              <a:solidFill>
                <a:schemeClr val="bg1"/>
              </a:solidFill>
            </a:endParaRPr>
          </a:p>
        </p:txBody>
      </p:sp>
      <p:sp>
        <p:nvSpPr>
          <p:cNvPr id="3076" name="Rectangle 3"/>
          <p:cNvSpPr>
            <a:spLocks noGrp="1" noChangeArrowheads="1"/>
          </p:cNvSpPr>
          <p:nvPr>
            <p:ph type="subTitle" idx="1"/>
          </p:nvPr>
        </p:nvSpPr>
        <p:spPr>
          <a:xfrm>
            <a:off x="476639" y="3526334"/>
            <a:ext cx="8190720" cy="766762"/>
          </a:xfrm>
        </p:spPr>
        <p:txBody>
          <a:bodyPr/>
          <a:lstStyle/>
          <a:p>
            <a:pPr eaLnBrk="1" hangingPunct="1"/>
            <a:r>
              <a:rPr lang="fr-FR" altLang="fr-FR" dirty="0"/>
              <a:t>17 octobre 2019 – visioconférence</a:t>
            </a:r>
          </a:p>
        </p:txBody>
      </p:sp>
      <p:sp>
        <p:nvSpPr>
          <p:cNvPr id="3078" name="Titre 1"/>
          <p:cNvSpPr>
            <a:spLocks noGrp="1"/>
          </p:cNvSpPr>
          <p:nvPr>
            <p:ph type="ctrTitle"/>
          </p:nvPr>
        </p:nvSpPr>
        <p:spPr>
          <a:xfrm>
            <a:off x="392805" y="1889016"/>
            <a:ext cx="8358389" cy="1584176"/>
          </a:xfrm>
        </p:spPr>
        <p:txBody>
          <a:bodyPr/>
          <a:lstStyle/>
          <a:p>
            <a:r>
              <a:rPr lang="fr-FR" altLang="fr-FR" sz="5400" dirty="0"/>
              <a:t>Conseil d’administration</a:t>
            </a: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5607" y="0"/>
            <a:ext cx="978393" cy="978393"/>
          </a:xfrm>
          <a:prstGeom prst="rect">
            <a:avLst/>
          </a:prstGeom>
        </p:spPr>
      </p:pic>
      <p:sp>
        <p:nvSpPr>
          <p:cNvPr id="6" name="ZoneTexte 5">
            <a:extLst>
              <a:ext uri="{FF2B5EF4-FFF2-40B4-BE49-F238E27FC236}">
                <a16:creationId xmlns:a16="http://schemas.microsoft.com/office/drawing/2014/main" id="{970142C0-4BC8-40B7-97B5-607B07DBF763}"/>
              </a:ext>
            </a:extLst>
          </p:cNvPr>
          <p:cNvSpPr txBox="1"/>
          <p:nvPr/>
        </p:nvSpPr>
        <p:spPr>
          <a:xfrm>
            <a:off x="280046" y="4722326"/>
            <a:ext cx="8515672" cy="1600438"/>
          </a:xfrm>
          <a:prstGeom prst="roundRect">
            <a:avLst/>
          </a:prstGeom>
          <a:solidFill>
            <a:schemeClr val="bg1">
              <a:alpha val="81000"/>
            </a:schemeClr>
          </a:solidFill>
        </p:spPr>
        <p:txBody>
          <a:bodyPr wrap="square" rtlCol="0">
            <a:spAutoFit/>
          </a:bodyPr>
          <a:lstStyle/>
          <a:p>
            <a:pPr algn="ctr"/>
            <a:r>
              <a:rPr lang="fr-FR" sz="4400" b="1" u="sng" dirty="0">
                <a:solidFill>
                  <a:srgbClr val="0070C0"/>
                </a:solidFill>
                <a:latin typeface="Calibri Light" panose="020F0302020204030204" pitchFamily="34" charset="0"/>
                <a:cs typeface="Calibri Light" panose="020F0302020204030204" pitchFamily="34" charset="0"/>
              </a:rPr>
              <a:t>Décisions en bleu </a:t>
            </a:r>
          </a:p>
          <a:p>
            <a:pPr algn="ctr"/>
            <a:r>
              <a:rPr lang="fr-FR" sz="4400" b="1" u="sng" dirty="0">
                <a:solidFill>
                  <a:srgbClr val="0070C0"/>
                </a:solidFill>
                <a:latin typeface="Calibri Light" panose="020F0302020204030204" pitchFamily="34" charset="0"/>
                <a:cs typeface="Calibri Light" panose="020F0302020204030204" pitchFamily="34" charset="0"/>
              </a:rPr>
              <a:t>dans le document.</a:t>
            </a:r>
            <a:endParaRPr lang="fr-FR" sz="3200" b="1" u="sng" dirty="0">
              <a:solidFill>
                <a:srgbClr val="0070C0"/>
              </a:solidFill>
              <a:latin typeface="Calibri Light" panose="020F0302020204030204" pitchFamily="34" charset="0"/>
              <a:cs typeface="Calibri Light" panose="020F03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Vie associative</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10</a:t>
            </a:fld>
            <a:endParaRPr lang="fr-FR" altLang="fr-FR" sz="1200">
              <a:solidFill>
                <a:schemeClr val="bg1"/>
              </a:solidFill>
            </a:endParaRPr>
          </a:p>
        </p:txBody>
      </p:sp>
      <p:sp>
        <p:nvSpPr>
          <p:cNvPr id="2" name="Espace réservé du contenu 1"/>
          <p:cNvSpPr>
            <a:spLocks noGrp="1"/>
          </p:cNvSpPr>
          <p:nvPr>
            <p:ph idx="1"/>
          </p:nvPr>
        </p:nvSpPr>
        <p:spPr>
          <a:xfrm>
            <a:off x="251520" y="1412776"/>
            <a:ext cx="8640959" cy="5140424"/>
          </a:xfrm>
          <a:ln>
            <a:solidFill>
              <a:schemeClr val="accent2">
                <a:lumMod val="75000"/>
              </a:schemeClr>
            </a:solidFill>
          </a:ln>
        </p:spPr>
        <p:txBody>
          <a:bodyPr/>
          <a:lstStyle/>
          <a:p>
            <a:pPr marL="182563" lvl="1" indent="0">
              <a:spcAft>
                <a:spcPts val="0"/>
              </a:spcAft>
              <a:buNone/>
              <a:tabLst>
                <a:tab pos="0" algn="l"/>
              </a:tabLst>
            </a:pPr>
            <a:r>
              <a:rPr lang="fr-FR" sz="2400" b="1" dirty="0">
                <a:solidFill>
                  <a:srgbClr val="0070C0"/>
                </a:solidFill>
                <a:latin typeface="Calibri Light" panose="020F0302020204030204" pitchFamily="34" charset="0"/>
                <a:ea typeface="Calibri"/>
                <a:cs typeface="Calibri Light" panose="020F0302020204030204" pitchFamily="34" charset="0"/>
              </a:rPr>
              <a:t>Charte adhérent validée</a:t>
            </a:r>
            <a:r>
              <a:rPr lang="fr-FR" sz="2400" b="1" dirty="0">
                <a:solidFill>
                  <a:srgbClr val="B41660"/>
                </a:solidFill>
                <a:latin typeface="Calibri Light" panose="020F0302020204030204" pitchFamily="34" charset="0"/>
                <a:ea typeface="Calibri"/>
                <a:cs typeface="Calibri Light" panose="020F0302020204030204" pitchFamily="34" charset="0"/>
              </a:rPr>
              <a:t> : critères d’entrée</a:t>
            </a:r>
          </a:p>
          <a:p>
            <a:pPr marL="895350" lvl="1" indent="-265113" algn="just">
              <a:spcAft>
                <a:spcPts val="0"/>
              </a:spcAft>
              <a:buNone/>
              <a:tabLst>
                <a:tab pos="0" algn="l"/>
              </a:tabLst>
            </a:pPr>
            <a:r>
              <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1.	Accueil d’entreprises concurrentes : cela n’est pas un critère discriminant : à Vinseo, nous travaillons la coopétition. OK</a:t>
            </a:r>
          </a:p>
          <a:p>
            <a:pPr marL="895350" lvl="1" indent="-265113" algn="just">
              <a:spcAft>
                <a:spcPts val="0"/>
              </a:spcAft>
              <a:buNone/>
              <a:tabLst>
                <a:tab pos="0" algn="l"/>
              </a:tabLst>
            </a:pPr>
            <a:endPar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endParaRPr>
          </a:p>
          <a:p>
            <a:pPr marL="973137" lvl="1" indent="-342900" algn="just">
              <a:spcAft>
                <a:spcPts val="0"/>
              </a:spcAft>
              <a:buAutoNum type="arabicPeriod" startAt="2"/>
              <a:tabLst>
                <a:tab pos="0" algn="l"/>
              </a:tabLst>
            </a:pPr>
            <a:r>
              <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Une start up est par principe bienvenue </a:t>
            </a:r>
            <a:r>
              <a:rPr lang="fr-FR" sz="1800" b="1" dirty="0">
                <a:solidFill>
                  <a:srgbClr val="0070C0"/>
                </a:solidFill>
                <a:latin typeface="Calibri Light" panose="020F0302020204030204" pitchFamily="34" charset="0"/>
                <a:ea typeface="Calibri"/>
                <a:cs typeface="Calibri Light" panose="020F0302020204030204" pitchFamily="34" charset="0"/>
              </a:rPr>
              <a:t>du moment que:</a:t>
            </a:r>
          </a:p>
          <a:p>
            <a:pPr marL="1373187" lvl="2" indent="-342900" algn="just">
              <a:spcAft>
                <a:spcPts val="0"/>
              </a:spcAft>
              <a:buAutoNum type="arabicPeriod" startAt="2"/>
              <a:tabLst>
                <a:tab pos="0" algn="l"/>
              </a:tabLst>
            </a:pPr>
            <a:r>
              <a:rPr lang="fr-FR" sz="1400" b="1" dirty="0">
                <a:solidFill>
                  <a:srgbClr val="0070C0"/>
                </a:solidFill>
                <a:latin typeface="Calibri Light" panose="020F0302020204030204" pitchFamily="34" charset="0"/>
                <a:ea typeface="Calibri"/>
                <a:cs typeface="Calibri Light" panose="020F0302020204030204" pitchFamily="34" charset="0"/>
              </a:rPr>
              <a:t>elle entre dans notre cœur d’activité : la vigne &amp; le vin. </a:t>
            </a:r>
          </a:p>
          <a:p>
            <a:pPr marL="1373187" lvl="2" indent="-342900" algn="just">
              <a:spcAft>
                <a:spcPts val="0"/>
              </a:spcAft>
              <a:buAutoNum type="arabicPeriod" startAt="2"/>
              <a:tabLst>
                <a:tab pos="0" algn="l"/>
              </a:tabLst>
            </a:pPr>
            <a:r>
              <a:rPr lang="fr-FR" sz="1400" b="1" dirty="0">
                <a:solidFill>
                  <a:srgbClr val="0070C0"/>
                </a:solidFill>
                <a:latin typeface="Calibri Light" panose="020F0302020204030204" pitchFamily="34" charset="0"/>
                <a:ea typeface="Calibri"/>
                <a:cs typeface="Calibri Light" panose="020F0302020204030204" pitchFamily="34" charset="0"/>
              </a:rPr>
              <a:t>18 mois d’existence ou plus de 50k€ de chiffre d’affaire </a:t>
            </a:r>
          </a:p>
          <a:p>
            <a:pPr marL="895350" lvl="1" indent="-265113" algn="just">
              <a:spcAft>
                <a:spcPts val="0"/>
              </a:spcAft>
              <a:buNone/>
              <a:tabLst>
                <a:tab pos="0" algn="l"/>
              </a:tabLst>
            </a:pPr>
            <a:endPar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endParaRPr>
          </a:p>
          <a:p>
            <a:pPr marL="895350" lvl="1" indent="-265113" algn="just">
              <a:spcAft>
                <a:spcPts val="0"/>
              </a:spcAft>
              <a:buNone/>
              <a:tabLst>
                <a:tab pos="0" algn="l"/>
              </a:tabLst>
            </a:pPr>
            <a:r>
              <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3.	Toute nouvelle structure doit argumenter sur :</a:t>
            </a:r>
          </a:p>
          <a:p>
            <a:pPr marL="1344613" lvl="1" indent="-265113" algn="just">
              <a:spcAft>
                <a:spcPts val="0"/>
              </a:spcAft>
              <a:buNone/>
              <a:tabLst>
                <a:tab pos="0" algn="l"/>
              </a:tabLst>
            </a:pPr>
            <a:r>
              <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o	Sa spécificité ou son intérêt dans notre filière ;</a:t>
            </a:r>
          </a:p>
          <a:p>
            <a:pPr marL="1344613" lvl="1" indent="-265113" algn="just">
              <a:spcAft>
                <a:spcPts val="0"/>
              </a:spcAft>
              <a:buNone/>
              <a:tabLst>
                <a:tab pos="0" algn="l"/>
              </a:tabLst>
            </a:pPr>
            <a:r>
              <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o	Ses motivations pour prouver qu’elle vient participer au réseau et non pas chercher un vivier de clients potentiels ; Vinseo n’est pas un réseau business.</a:t>
            </a:r>
          </a:p>
          <a:p>
            <a:pPr marL="1344613" lvl="1" indent="-265113" algn="just">
              <a:spcAft>
                <a:spcPts val="0"/>
              </a:spcAft>
              <a:buNone/>
              <a:tabLst>
                <a:tab pos="0" algn="l"/>
              </a:tabLst>
            </a:pPr>
            <a:r>
              <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o	Son chiffre d’affaire, ses effectifs en Occitanie ou projet d’implantation concret : l’argumenter et le démontrer après une année ;</a:t>
            </a:r>
          </a:p>
          <a:p>
            <a:pPr marL="1344613" lvl="1" indent="-265113" algn="just">
              <a:spcAft>
                <a:spcPts val="0"/>
              </a:spcAft>
              <a:buNone/>
              <a:tabLst>
                <a:tab pos="0" algn="l"/>
              </a:tabLst>
            </a:pPr>
            <a:r>
              <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o	Ce qu’elle souhaite apporter à Vinseo (temps, bénévolat, compétences au réseau, </a:t>
            </a:r>
            <a:r>
              <a:rPr lang="fr-FR" sz="1800" b="1" dirty="0" err="1">
                <a:solidFill>
                  <a:schemeClr val="tx1">
                    <a:lumMod val="75000"/>
                    <a:lumOff val="25000"/>
                  </a:schemeClr>
                </a:solidFill>
                <a:latin typeface="Calibri Light" panose="020F0302020204030204" pitchFamily="34" charset="0"/>
                <a:ea typeface="Calibri"/>
                <a:cs typeface="Calibri Light" panose="020F0302020204030204" pitchFamily="34" charset="0"/>
              </a:rPr>
              <a:t>etc</a:t>
            </a:r>
            <a:r>
              <a:rPr lang="fr-FR" sz="18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a:t>
            </a:r>
          </a:p>
        </p:txBody>
      </p:sp>
      <p:sp>
        <p:nvSpPr>
          <p:cNvPr id="7" name="Rectangle 4">
            <a:extLst>
              <a:ext uri="{FF2B5EF4-FFF2-40B4-BE49-F238E27FC236}">
                <a16:creationId xmlns:a16="http://schemas.microsoft.com/office/drawing/2014/main" id="{4A97E512-AA8A-4018-A858-B5F5DD6A1EF7}"/>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3A77FCDB-27CC-4521-8A72-9454E529BA07}"/>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1149823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Vie associative</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11</a:t>
            </a:fld>
            <a:endParaRPr lang="fr-FR" altLang="fr-FR" sz="1200">
              <a:solidFill>
                <a:schemeClr val="bg1"/>
              </a:solidFill>
            </a:endParaRPr>
          </a:p>
        </p:txBody>
      </p:sp>
      <p:sp>
        <p:nvSpPr>
          <p:cNvPr id="2" name="Espace réservé du contenu 1"/>
          <p:cNvSpPr>
            <a:spLocks noGrp="1"/>
          </p:cNvSpPr>
          <p:nvPr>
            <p:ph idx="1"/>
          </p:nvPr>
        </p:nvSpPr>
        <p:spPr>
          <a:xfrm>
            <a:off x="251520" y="1412776"/>
            <a:ext cx="8640959" cy="5045360"/>
          </a:xfrm>
          <a:ln>
            <a:solidFill>
              <a:schemeClr val="accent2">
                <a:lumMod val="75000"/>
              </a:schemeClr>
            </a:solidFill>
          </a:ln>
        </p:spPr>
        <p:txBody>
          <a:bodyPr/>
          <a:lstStyle/>
          <a:p>
            <a:pPr marL="182563" lvl="1" indent="0">
              <a:spcAft>
                <a:spcPts val="0"/>
              </a:spcAft>
              <a:buNone/>
              <a:tabLst>
                <a:tab pos="0" algn="l"/>
              </a:tabLst>
            </a:pPr>
            <a:r>
              <a:rPr lang="fr-FR" sz="2400" b="1" dirty="0">
                <a:solidFill>
                  <a:srgbClr val="0070C0"/>
                </a:solidFill>
                <a:latin typeface="Calibri Light" panose="020F0302020204030204" pitchFamily="34" charset="0"/>
                <a:ea typeface="Calibri"/>
                <a:cs typeface="Calibri Light" panose="020F0302020204030204" pitchFamily="34" charset="0"/>
              </a:rPr>
              <a:t>Charte adhérent validée</a:t>
            </a:r>
            <a:r>
              <a:rPr lang="fr-FR" sz="2400" b="1" dirty="0">
                <a:solidFill>
                  <a:srgbClr val="B41660"/>
                </a:solidFill>
                <a:latin typeface="Calibri Light" panose="020F0302020204030204" pitchFamily="34" charset="0"/>
                <a:ea typeface="Calibri"/>
                <a:cs typeface="Calibri Light" panose="020F0302020204030204" pitchFamily="34" charset="0"/>
              </a:rPr>
              <a:t> : devoirs </a:t>
            </a:r>
          </a:p>
          <a:p>
            <a:pPr marL="895350" lvl="1" indent="-265113">
              <a:spcAft>
                <a:spcPts val="0"/>
              </a:spcAft>
              <a:buNone/>
              <a:tabLst>
                <a:tab pos="0" algn="l"/>
              </a:tabLst>
            </a:pPr>
            <a:r>
              <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1. 	Cotiser annuellement</a:t>
            </a:r>
          </a:p>
          <a:p>
            <a:pPr marL="895350" lvl="1" indent="-265113">
              <a:spcAft>
                <a:spcPts val="0"/>
              </a:spcAft>
              <a:buNone/>
              <a:tabLst>
                <a:tab pos="0" algn="l"/>
              </a:tabLst>
            </a:pPr>
            <a:endPar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endParaRPr>
          </a:p>
          <a:p>
            <a:pPr marL="895350" lvl="1" indent="-265113">
              <a:spcAft>
                <a:spcPts val="0"/>
              </a:spcAft>
              <a:buNone/>
              <a:tabLst>
                <a:tab pos="0" algn="l"/>
              </a:tabLst>
            </a:pPr>
            <a:r>
              <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2.	Participer activement à 2 événements du réseau (en particulier la première année, nous y serons attentifs) / en proposer : </a:t>
            </a:r>
          </a:p>
          <a:p>
            <a:pPr marL="1344613" lvl="1" indent="-265113">
              <a:spcAft>
                <a:spcPts val="0"/>
              </a:spcAft>
              <a:buNone/>
              <a:tabLst>
                <a:tab pos="0" algn="l"/>
              </a:tabLst>
            </a:pPr>
            <a:r>
              <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o	AG</a:t>
            </a:r>
          </a:p>
          <a:p>
            <a:pPr marL="1344613" lvl="1" indent="-265113">
              <a:spcAft>
                <a:spcPts val="0"/>
              </a:spcAft>
              <a:buNone/>
              <a:tabLst>
                <a:tab pos="0" algn="l"/>
              </a:tabLst>
            </a:pPr>
            <a:r>
              <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o	2 événements/an minimum (rencontres, commissions…)</a:t>
            </a:r>
          </a:p>
          <a:p>
            <a:pPr marL="895350" lvl="1" indent="-265113">
              <a:spcAft>
                <a:spcPts val="0"/>
              </a:spcAft>
              <a:buNone/>
              <a:tabLst>
                <a:tab pos="0" algn="l"/>
              </a:tabLst>
            </a:pPr>
            <a:endPar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endParaRPr>
          </a:p>
          <a:p>
            <a:pPr marL="895350" lvl="1" indent="-265113">
              <a:spcAft>
                <a:spcPts val="0"/>
              </a:spcAft>
              <a:buNone/>
              <a:tabLst>
                <a:tab pos="0" algn="l"/>
              </a:tabLst>
            </a:pPr>
            <a:r>
              <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3.</a:t>
            </a:r>
            <a:r>
              <a:rPr lang="fr-FR" sz="2000" b="1" dirty="0">
                <a:solidFill>
                  <a:srgbClr val="B41660"/>
                </a:solidFill>
                <a:latin typeface="Calibri Light" panose="020F0302020204030204" pitchFamily="34" charset="0"/>
                <a:ea typeface="Calibri"/>
                <a:cs typeface="Calibri Light" panose="020F0302020204030204" pitchFamily="34" charset="0"/>
              </a:rPr>
              <a:t>	Afficher son appartenance au réseau : site web, communications, discours commercial, stands lors de salons, etc. </a:t>
            </a:r>
            <a:r>
              <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(mettre à dispo kit communication)</a:t>
            </a:r>
          </a:p>
          <a:p>
            <a:pPr marL="895350" lvl="1" indent="-265113">
              <a:spcAft>
                <a:spcPts val="0"/>
              </a:spcAft>
              <a:buNone/>
              <a:tabLst>
                <a:tab pos="0" algn="l"/>
              </a:tabLst>
            </a:pPr>
            <a:endPar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endParaRPr>
          </a:p>
          <a:p>
            <a:pPr marL="895350" lvl="1" indent="-265113">
              <a:spcAft>
                <a:spcPts val="0"/>
              </a:spcAft>
              <a:buNone/>
              <a:tabLst>
                <a:tab pos="0" algn="l"/>
              </a:tabLst>
            </a:pPr>
            <a:r>
              <a:rPr lang="fr-FR" sz="20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4.	Préserver la confidentialité des échanges si exigé</a:t>
            </a:r>
            <a:endParaRPr lang="fr-FR" sz="2000" b="1" dirty="0">
              <a:solidFill>
                <a:schemeClr val="tx1">
                  <a:lumMod val="75000"/>
                  <a:lumOff val="25000"/>
                </a:schemeClr>
              </a:solidFill>
            </a:endParaRPr>
          </a:p>
        </p:txBody>
      </p:sp>
      <p:sp>
        <p:nvSpPr>
          <p:cNvPr id="7" name="Rectangle 4">
            <a:extLst>
              <a:ext uri="{FF2B5EF4-FFF2-40B4-BE49-F238E27FC236}">
                <a16:creationId xmlns:a16="http://schemas.microsoft.com/office/drawing/2014/main" id="{4A97E512-AA8A-4018-A858-B5F5DD6A1EF7}"/>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3A77FCDB-27CC-4521-8A72-9454E529BA07}"/>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188452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Vie associative</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12</a:t>
            </a:fld>
            <a:endParaRPr lang="fr-FR" altLang="fr-FR" sz="1200">
              <a:solidFill>
                <a:schemeClr val="bg1"/>
              </a:solidFill>
            </a:endParaRPr>
          </a:p>
        </p:txBody>
      </p:sp>
      <p:sp>
        <p:nvSpPr>
          <p:cNvPr id="2" name="Espace réservé du contenu 1"/>
          <p:cNvSpPr>
            <a:spLocks noGrp="1"/>
          </p:cNvSpPr>
          <p:nvPr>
            <p:ph idx="1"/>
          </p:nvPr>
        </p:nvSpPr>
        <p:spPr>
          <a:xfrm>
            <a:off x="251520" y="1556792"/>
            <a:ext cx="8640959" cy="4896544"/>
          </a:xfrm>
          <a:ln>
            <a:solidFill>
              <a:schemeClr val="accent2">
                <a:lumMod val="75000"/>
              </a:schemeClr>
            </a:solidFill>
          </a:ln>
        </p:spPr>
        <p:txBody>
          <a:bodyPr/>
          <a:lstStyle/>
          <a:p>
            <a:pPr marL="182563" lvl="1" indent="0">
              <a:spcAft>
                <a:spcPts val="0"/>
              </a:spcAft>
              <a:buNone/>
              <a:tabLst>
                <a:tab pos="0" algn="l"/>
              </a:tabLst>
            </a:pPr>
            <a:r>
              <a:rPr lang="fr-FR" sz="2400" b="1" dirty="0">
                <a:solidFill>
                  <a:srgbClr val="B41660"/>
                </a:solidFill>
                <a:latin typeface="Calibri Light" panose="020F0302020204030204" pitchFamily="34" charset="0"/>
                <a:cs typeface="Calibri Light" panose="020F0302020204030204" pitchFamily="34" charset="0"/>
              </a:rPr>
              <a:t>Adhésions</a:t>
            </a:r>
          </a:p>
        </p:txBody>
      </p:sp>
      <p:graphicFrame>
        <p:nvGraphicFramePr>
          <p:cNvPr id="3" name="Tableau 3">
            <a:extLst>
              <a:ext uri="{FF2B5EF4-FFF2-40B4-BE49-F238E27FC236}">
                <a16:creationId xmlns:a16="http://schemas.microsoft.com/office/drawing/2014/main" id="{FF60E15F-C4EF-4759-8662-4A39CA46E6CE}"/>
              </a:ext>
            </a:extLst>
          </p:cNvPr>
          <p:cNvGraphicFramePr>
            <a:graphicFrameLocks noGrp="1"/>
          </p:cNvGraphicFramePr>
          <p:nvPr>
            <p:extLst>
              <p:ext uri="{D42A27DB-BD31-4B8C-83A1-F6EECF244321}">
                <p14:modId xmlns:p14="http://schemas.microsoft.com/office/powerpoint/2010/main" val="4003888886"/>
              </p:ext>
            </p:extLst>
          </p:nvPr>
        </p:nvGraphicFramePr>
        <p:xfrm>
          <a:off x="503932" y="2328201"/>
          <a:ext cx="8136133" cy="3488614"/>
        </p:xfrm>
        <a:graphic>
          <a:graphicData uri="http://schemas.openxmlformats.org/drawingml/2006/table">
            <a:tbl>
              <a:tblPr firstRow="1" bandRow="1">
                <a:tableStyleId>{5940675A-B579-460E-94D1-54222C63F5DA}</a:tableStyleId>
              </a:tblPr>
              <a:tblGrid>
                <a:gridCol w="1344330">
                  <a:extLst>
                    <a:ext uri="{9D8B030D-6E8A-4147-A177-3AD203B41FA5}">
                      <a16:colId xmlns:a16="http://schemas.microsoft.com/office/drawing/2014/main" val="3415696641"/>
                    </a:ext>
                  </a:extLst>
                </a:gridCol>
                <a:gridCol w="1296813">
                  <a:extLst>
                    <a:ext uri="{9D8B030D-6E8A-4147-A177-3AD203B41FA5}">
                      <a16:colId xmlns:a16="http://schemas.microsoft.com/office/drawing/2014/main" val="1989778010"/>
                    </a:ext>
                  </a:extLst>
                </a:gridCol>
                <a:gridCol w="1858973">
                  <a:extLst>
                    <a:ext uri="{9D8B030D-6E8A-4147-A177-3AD203B41FA5}">
                      <a16:colId xmlns:a16="http://schemas.microsoft.com/office/drawing/2014/main" val="3256548516"/>
                    </a:ext>
                  </a:extLst>
                </a:gridCol>
                <a:gridCol w="3636017">
                  <a:extLst>
                    <a:ext uri="{9D8B030D-6E8A-4147-A177-3AD203B41FA5}">
                      <a16:colId xmlns:a16="http://schemas.microsoft.com/office/drawing/2014/main" val="401904097"/>
                    </a:ext>
                  </a:extLst>
                </a:gridCol>
              </a:tblGrid>
              <a:tr h="348624">
                <a:tc>
                  <a:txBody>
                    <a:bodyPr/>
                    <a:lstStyle/>
                    <a:p>
                      <a:pPr algn="ctr"/>
                      <a:r>
                        <a:rPr lang="fr-FR" sz="1600" b="1" dirty="0">
                          <a:solidFill>
                            <a:schemeClr val="bg1"/>
                          </a:solidFill>
                        </a:rPr>
                        <a:t>Candidat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41660"/>
                    </a:solidFill>
                  </a:tcPr>
                </a:tc>
                <a:tc>
                  <a:txBody>
                    <a:bodyPr/>
                    <a:lstStyle/>
                    <a:p>
                      <a:pPr algn="ctr"/>
                      <a:r>
                        <a:rPr lang="fr-FR" sz="1600" b="1" dirty="0">
                          <a:solidFill>
                            <a:schemeClr val="bg1"/>
                          </a:solidFill>
                        </a:rPr>
                        <a:t>Vote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41660"/>
                    </a:solidFill>
                  </a:tcPr>
                </a:tc>
                <a:tc>
                  <a:txBody>
                    <a:bodyPr/>
                    <a:lstStyle/>
                    <a:p>
                      <a:pPr algn="ctr"/>
                      <a:r>
                        <a:rPr lang="fr-FR" sz="1600" b="1" dirty="0">
                          <a:solidFill>
                            <a:schemeClr val="bg1"/>
                          </a:solidFill>
                        </a:rPr>
                        <a:t>Parrain / marraine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41660"/>
                    </a:solidFill>
                  </a:tcPr>
                </a:tc>
                <a:tc>
                  <a:txBody>
                    <a:bodyPr/>
                    <a:lstStyle/>
                    <a:p>
                      <a:pPr algn="ctr"/>
                      <a:r>
                        <a:rPr lang="fr-FR" sz="1600" b="1" dirty="0">
                          <a:solidFill>
                            <a:schemeClr val="bg1"/>
                          </a:solidFill>
                        </a:rPr>
                        <a:t>Commentaires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41660"/>
                    </a:solidFill>
                  </a:tcPr>
                </a:tc>
                <a:extLst>
                  <a:ext uri="{0D108BD9-81ED-4DB2-BD59-A6C34878D82A}">
                    <a16:rowId xmlns:a16="http://schemas.microsoft.com/office/drawing/2014/main" val="2679237073"/>
                  </a:ext>
                </a:extLst>
              </a:tr>
              <a:tr h="364114">
                <a:tc>
                  <a:txBody>
                    <a:bodyPr/>
                    <a:lstStyle/>
                    <a:p>
                      <a:pPr algn="ctr"/>
                      <a:r>
                        <a:rPr lang="fr-FR" b="0" dirty="0">
                          <a:solidFill>
                            <a:schemeClr val="tx1">
                              <a:lumMod val="65000"/>
                              <a:lumOff val="35000"/>
                            </a:schemeClr>
                          </a:solidFill>
                        </a:rPr>
                        <a:t>Lowatt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a:solidFill>
                            <a:srgbClr val="0070C0"/>
                          </a:solidFill>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a:solidFill>
                            <a:srgbClr val="0070C0"/>
                          </a:solidFill>
                        </a:rPr>
                        <a:t>AOC Conseils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b="1" dirty="0">
                          <a:solidFill>
                            <a:srgbClr val="0070C0"/>
                          </a:solidFill>
                        </a:rPr>
                        <a:t>Rencontrer CA au SITEVI</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4546439"/>
                  </a:ext>
                </a:extLst>
              </a:tr>
              <a:tr h="364114">
                <a:tc>
                  <a:txBody>
                    <a:bodyPr/>
                    <a:lstStyle/>
                    <a:p>
                      <a:pPr algn="ctr"/>
                      <a:r>
                        <a:rPr lang="fr-FR" b="0" dirty="0">
                          <a:solidFill>
                            <a:schemeClr val="tx1">
                              <a:lumMod val="65000"/>
                              <a:lumOff val="35000"/>
                            </a:schemeClr>
                          </a:solidFill>
                        </a:rPr>
                        <a:t>Journal </a:t>
                      </a:r>
                      <a:r>
                        <a:rPr lang="fr-FR" b="0" dirty="0" err="1">
                          <a:solidFill>
                            <a:schemeClr val="tx1">
                              <a:lumMod val="65000"/>
                              <a:lumOff val="35000"/>
                            </a:schemeClr>
                          </a:solidFill>
                        </a:rPr>
                        <a:t>Vign’ettes</a:t>
                      </a:r>
                      <a:endParaRPr lang="fr-FR" b="0" dirty="0">
                        <a:solidFill>
                          <a:schemeClr val="tx1">
                            <a:lumMod val="65000"/>
                            <a:lumOff val="35000"/>
                          </a:schemeClr>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a:solidFill>
                            <a:schemeClr val="tx1">
                              <a:lumMod val="65000"/>
                              <a:lumOff val="35000"/>
                            </a:schemeClr>
                          </a:solidFill>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solidFill>
                            <a:schemeClr val="tx1">
                              <a:lumMod val="65000"/>
                              <a:lumOff val="35000"/>
                            </a:schemeClr>
                          </a:solidFill>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b="1" dirty="0">
                          <a:solidFill>
                            <a:srgbClr val="0070C0"/>
                          </a:solidFill>
                        </a:rPr>
                        <a:t>Ok partenaires pour prochain CA</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94511430"/>
                  </a:ext>
                </a:extLst>
              </a:tr>
              <a:tr h="364114">
                <a:tc>
                  <a:txBody>
                    <a:bodyPr/>
                    <a:lstStyle/>
                    <a:p>
                      <a:pPr algn="ctr"/>
                      <a:r>
                        <a:rPr lang="fr-FR" b="0" dirty="0">
                          <a:solidFill>
                            <a:schemeClr val="tx1">
                              <a:lumMod val="65000"/>
                              <a:lumOff val="35000"/>
                            </a:schemeClr>
                          </a:solidFill>
                        </a:rPr>
                        <a:t>Magne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a:solidFill>
                            <a:srgbClr val="0070C0"/>
                          </a:solidFill>
                        </a:rPr>
                        <a:t>Ok</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a:solidFill>
                            <a:srgbClr val="0070C0"/>
                          </a:solidFill>
                        </a:rPr>
                        <a:t>Péra-Pellenc</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rgbClr val="0070C0"/>
                          </a:solidFill>
                        </a:rPr>
                        <a:t>Ok adhésion</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59109569"/>
                  </a:ext>
                </a:extLst>
              </a:tr>
              <a:tr h="364114">
                <a:tc>
                  <a:txBody>
                    <a:bodyPr/>
                    <a:lstStyle/>
                    <a:p>
                      <a:pPr algn="ctr"/>
                      <a:r>
                        <a:rPr lang="fr-FR" b="0" dirty="0">
                          <a:solidFill>
                            <a:schemeClr val="tx1">
                              <a:lumMod val="65000"/>
                              <a:lumOff val="35000"/>
                            </a:schemeClr>
                          </a:solidFill>
                        </a:rPr>
                        <a:t>Iprocess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a:solidFill>
                            <a:srgbClr val="0070C0"/>
                          </a:solidFill>
                        </a:rPr>
                        <a:t>Ok</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a:solidFill>
                            <a:srgbClr val="0070C0"/>
                          </a:solidFill>
                        </a:rPr>
                        <a:t>Laboratoire Natoli</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rgbClr val="0070C0"/>
                          </a:solidFill>
                        </a:rPr>
                        <a:t>Ok adhésion</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3616659"/>
                  </a:ext>
                </a:extLst>
              </a:tr>
              <a:tr h="897814">
                <a:tc>
                  <a:txBody>
                    <a:bodyPr/>
                    <a:lstStyle/>
                    <a:p>
                      <a:pPr algn="ctr"/>
                      <a:r>
                        <a:rPr lang="fr-FR" b="0" dirty="0">
                          <a:solidFill>
                            <a:schemeClr val="tx1">
                              <a:lumMod val="65000"/>
                              <a:lumOff val="35000"/>
                            </a:schemeClr>
                          </a:solidFill>
                        </a:rPr>
                        <a:t>Crédit Mutuel</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a:solidFill>
                            <a:srgbClr val="0070C0"/>
                          </a:solidFill>
                        </a:rPr>
                        <a:t>Ok</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dirty="0" err="1">
                          <a:solidFill>
                            <a:srgbClr val="0070C0"/>
                          </a:solidFill>
                        </a:rPr>
                        <a:t>Klyb</a:t>
                      </a:r>
                      <a:endParaRPr lang="fr-FR" dirty="0">
                        <a:solidFill>
                          <a:srgbClr val="0070C0"/>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b="1" dirty="0">
                          <a:solidFill>
                            <a:srgbClr val="0070C0"/>
                          </a:solidFill>
                        </a:rPr>
                        <a:t>Ok adhésion</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95881"/>
                  </a:ext>
                </a:extLst>
              </a:tr>
            </a:tbl>
          </a:graphicData>
        </a:graphic>
      </p:graphicFrame>
      <p:sp>
        <p:nvSpPr>
          <p:cNvPr id="9" name="Rectangle 4">
            <a:extLst>
              <a:ext uri="{FF2B5EF4-FFF2-40B4-BE49-F238E27FC236}">
                <a16:creationId xmlns:a16="http://schemas.microsoft.com/office/drawing/2014/main" id="{E0064B00-B890-42DB-98D4-DE331C52BA72}"/>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0AC4CA58-EDD0-4CA4-ACC9-C012B661F7F4}"/>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2969593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Stratégie</a:t>
            </a:r>
          </a:p>
        </p:txBody>
      </p:sp>
      <p:sp>
        <p:nvSpPr>
          <p:cNvPr id="10" name="Espace réservé du contenu 1">
            <a:extLst>
              <a:ext uri="{FF2B5EF4-FFF2-40B4-BE49-F238E27FC236}">
                <a16:creationId xmlns:a16="http://schemas.microsoft.com/office/drawing/2014/main" id="{4DD1B030-D8EE-4B93-90ED-571F802C08C5}"/>
              </a:ext>
            </a:extLst>
          </p:cNvPr>
          <p:cNvSpPr>
            <a:spLocks noGrp="1"/>
          </p:cNvSpPr>
          <p:nvPr>
            <p:ph idx="1"/>
          </p:nvPr>
        </p:nvSpPr>
        <p:spPr>
          <a:xfrm>
            <a:off x="251520" y="1312912"/>
            <a:ext cx="8640959" cy="5240288"/>
          </a:xfrm>
          <a:ln>
            <a:solidFill>
              <a:schemeClr val="accent2">
                <a:lumMod val="75000"/>
              </a:schemeClr>
            </a:solidFill>
          </a:ln>
        </p:spPr>
        <p:txBody>
          <a:bodyPr/>
          <a:lstStyle/>
          <a:p>
            <a:pPr marL="450850" lvl="1" indent="0" algn="just">
              <a:spcAft>
                <a:spcPts val="0"/>
              </a:spcAft>
              <a:buNone/>
              <a:tabLst>
                <a:tab pos="450850" algn="l"/>
              </a:tabLst>
            </a:pPr>
            <a:r>
              <a:rPr lang="fr-FR" sz="3600" b="1" dirty="0">
                <a:solidFill>
                  <a:srgbClr val="B41660"/>
                </a:solidFill>
                <a:latin typeface="Calibri Light" panose="020F0302020204030204" pitchFamily="34" charset="0"/>
                <a:cs typeface="Calibri Light" panose="020F0302020204030204" pitchFamily="34" charset="0"/>
              </a:rPr>
              <a:t>Valeurs Vinseo </a:t>
            </a:r>
            <a:r>
              <a:rPr lang="fr-FR" sz="3600" b="1" dirty="0">
                <a:solidFill>
                  <a:srgbClr val="0070C0"/>
                </a:solidFill>
                <a:latin typeface="Calibri Light" panose="020F0302020204030204" pitchFamily="34" charset="0"/>
                <a:cs typeface="Calibri Light" panose="020F0302020204030204" pitchFamily="34" charset="0"/>
              </a:rPr>
              <a:t>validées</a:t>
            </a:r>
          </a:p>
          <a:p>
            <a:pPr marL="914400" lvl="1" indent="-457200" algn="just">
              <a:buFont typeface="+mj-lt"/>
              <a:buAutoNum type="arabicPeriod"/>
            </a:pPr>
            <a:r>
              <a:rPr lang="fr-FR" sz="1900" b="1" dirty="0">
                <a:latin typeface="Calibri Light" panose="020F0302020204030204" pitchFamily="34" charset="0"/>
                <a:cs typeface="Calibri Light" panose="020F0302020204030204" pitchFamily="34" charset="0"/>
              </a:rPr>
              <a:t>Partage</a:t>
            </a:r>
            <a:r>
              <a:rPr lang="fr-FR" sz="1900" dirty="0">
                <a:latin typeface="Calibri Light" panose="020F0302020204030204" pitchFamily="34" charset="0"/>
                <a:cs typeface="Calibri Light" panose="020F0302020204030204" pitchFamily="34" charset="0"/>
              </a:rPr>
              <a:t> : un réseau convivial, qui vise à ouvrir les esprits et à décloisonner, pour mieux lier les différents métiers du vin. Partage d’informations techniques, de marché, de compétences, mais aussi lieu d’action collective avec par exemple des stands collectifs sur des salons de renommée internationale.</a:t>
            </a:r>
          </a:p>
          <a:p>
            <a:pPr marL="914400" lvl="1" indent="-457200" algn="just">
              <a:buFont typeface="+mj-lt"/>
              <a:buAutoNum type="arabicPeriod"/>
            </a:pPr>
            <a:r>
              <a:rPr lang="fr-FR" sz="1900" b="1" dirty="0">
                <a:latin typeface="Calibri Light" panose="020F0302020204030204" pitchFamily="34" charset="0"/>
                <a:cs typeface="Calibri Light" panose="020F0302020204030204" pitchFamily="34" charset="0"/>
              </a:rPr>
              <a:t>Expertise &amp; engagement </a:t>
            </a:r>
            <a:r>
              <a:rPr lang="fr-FR" sz="1900" dirty="0">
                <a:latin typeface="Calibri Light" panose="020F0302020204030204" pitchFamily="34" charset="0"/>
                <a:cs typeface="Calibri Light" panose="020F0302020204030204" pitchFamily="34" charset="0"/>
              </a:rPr>
              <a:t>: les fournisseurs sont engagés ensemble depuis 2007 pour conseiller et accompagner la filière vitivinicole. Des experts à la pointe, responsables, engagés pour offrir des solutions de qualité face aux mutations économiques, sociétales, environnementales et climatiques de la filière vin Occitane.</a:t>
            </a:r>
          </a:p>
          <a:p>
            <a:pPr marL="914400" lvl="1" indent="-457200" algn="just">
              <a:buFont typeface="+mj-lt"/>
              <a:buAutoNum type="arabicPeriod"/>
            </a:pPr>
            <a:r>
              <a:rPr lang="fr-FR" sz="1900" b="1" dirty="0">
                <a:latin typeface="Calibri Light" panose="020F0302020204030204" pitchFamily="34" charset="0"/>
                <a:cs typeface="Calibri Light" panose="020F0302020204030204" pitchFamily="34" charset="0"/>
              </a:rPr>
              <a:t>Prospective &amp; innovation </a:t>
            </a:r>
            <a:r>
              <a:rPr lang="fr-FR" sz="1900" dirty="0">
                <a:latin typeface="Calibri Light" panose="020F0302020204030204" pitchFamily="34" charset="0"/>
                <a:cs typeface="Calibri Light" panose="020F0302020204030204" pitchFamily="34" charset="0"/>
              </a:rPr>
              <a:t>(marché, compréhension) : résolument tournés vers l’avenir, nos adhérents répondent aux écueils d’aujourd’hui et anticipent ceux de demain pour offrir des solutions adaptées aux vignerons &amp; caves, en travaillant main dans la main avec le monde de la recherche et de l’innovation. </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13</a:t>
            </a:fld>
            <a:endParaRPr lang="fr-FR" altLang="fr-FR" sz="1200">
              <a:solidFill>
                <a:schemeClr val="bg1"/>
              </a:solidFill>
            </a:endParaRPr>
          </a:p>
        </p:txBody>
      </p:sp>
      <p:sp>
        <p:nvSpPr>
          <p:cNvPr id="9" name="Rectangle 4">
            <a:extLst>
              <a:ext uri="{FF2B5EF4-FFF2-40B4-BE49-F238E27FC236}">
                <a16:creationId xmlns:a16="http://schemas.microsoft.com/office/drawing/2014/main" id="{161FA1CD-A605-4D2E-BF6D-C1B0C5408F67}"/>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1" name="Espace réservé du pied de page 1">
            <a:extLst>
              <a:ext uri="{FF2B5EF4-FFF2-40B4-BE49-F238E27FC236}">
                <a16:creationId xmlns:a16="http://schemas.microsoft.com/office/drawing/2014/main" id="{9CC64C77-79F0-4D63-93C1-A25713F26569}"/>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844087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14</a:t>
            </a:fld>
            <a:endParaRPr lang="fr-FR" altLang="fr-FR" sz="1200">
              <a:solidFill>
                <a:schemeClr val="bg1"/>
              </a:solidFill>
            </a:endParaRPr>
          </a:p>
        </p:txBody>
      </p:sp>
      <p:sp>
        <p:nvSpPr>
          <p:cNvPr id="2" name="Espace réservé du contenu 1"/>
          <p:cNvSpPr>
            <a:spLocks noGrp="1"/>
          </p:cNvSpPr>
          <p:nvPr>
            <p:ph idx="1"/>
          </p:nvPr>
        </p:nvSpPr>
        <p:spPr>
          <a:xfrm>
            <a:off x="251520" y="1556792"/>
            <a:ext cx="8640959" cy="4996408"/>
          </a:xfrm>
          <a:ln>
            <a:solidFill>
              <a:schemeClr val="accent2">
                <a:lumMod val="75000"/>
              </a:schemeClr>
            </a:solidFill>
          </a:ln>
        </p:spPr>
        <p:txBody>
          <a:bodyPr/>
          <a:lstStyle/>
          <a:p>
            <a:pPr marL="450850" lvl="1" indent="0">
              <a:spcAft>
                <a:spcPts val="0"/>
              </a:spcAft>
              <a:buNone/>
              <a:tabLst>
                <a:tab pos="450850" algn="l"/>
              </a:tabLst>
            </a:pPr>
            <a:r>
              <a:rPr lang="fr-FR" sz="3200" b="1" dirty="0">
                <a:solidFill>
                  <a:schemeClr val="tx1">
                    <a:lumMod val="65000"/>
                    <a:lumOff val="35000"/>
                  </a:schemeClr>
                </a:solidFill>
                <a:latin typeface="Calibri Light" panose="020F0302020204030204" pitchFamily="34" charset="0"/>
                <a:cs typeface="Calibri Light" panose="020F0302020204030204" pitchFamily="34" charset="0"/>
              </a:rPr>
              <a:t>Partenariats</a:t>
            </a:r>
          </a:p>
          <a:p>
            <a:pPr marL="450850" lvl="1" indent="0">
              <a:spcAft>
                <a:spcPts val="0"/>
              </a:spcAft>
              <a:buNone/>
              <a:tabLst>
                <a:tab pos="450850" algn="l"/>
              </a:tabLst>
            </a:pPr>
            <a:r>
              <a:rPr lang="fr-FR" sz="2400" b="1" dirty="0">
                <a:latin typeface="Calibri Light" panose="020F0302020204030204" pitchFamily="34" charset="0"/>
                <a:cs typeface="Calibri Light" panose="020F0302020204030204" pitchFamily="34" charset="0"/>
              </a:rPr>
              <a:t>	</a:t>
            </a:r>
            <a:r>
              <a:rPr lang="fr-FR" b="1" dirty="0">
                <a:latin typeface="Calibri Light" panose="020F0302020204030204" pitchFamily="34" charset="0"/>
                <a:cs typeface="Calibri Light" panose="020F0302020204030204" pitchFamily="34" charset="0"/>
              </a:rPr>
              <a:t>.ASOI : </a:t>
            </a:r>
            <a:r>
              <a:rPr lang="fr-FR" b="1" dirty="0">
                <a:solidFill>
                  <a:srgbClr val="0070C0"/>
                </a:solidFill>
                <a:latin typeface="Calibri Light" panose="020F0302020204030204" pitchFamily="34" charset="0"/>
                <a:cs typeface="Calibri Light" panose="020F0302020204030204" pitchFamily="34" charset="0"/>
              </a:rPr>
              <a:t>validé, signature 28/11 (SITEVI)</a:t>
            </a:r>
            <a:endParaRPr lang="fr-FR" sz="1200" b="1" dirty="0">
              <a:solidFill>
                <a:srgbClr val="0070C0"/>
              </a:solidFill>
              <a:latin typeface="Calibri Light" panose="020F0302020204030204" pitchFamily="34" charset="0"/>
              <a:cs typeface="Calibri Light" panose="020F0302020204030204" pitchFamily="34" charset="0"/>
            </a:endParaRPr>
          </a:p>
          <a:p>
            <a:pPr marL="895350" lvl="1" indent="0">
              <a:spcAft>
                <a:spcPts val="0"/>
              </a:spcAft>
              <a:buNone/>
              <a:tabLst>
                <a:tab pos="895350" algn="l"/>
              </a:tabLst>
            </a:pPr>
            <a:endParaRPr lang="fr-FR" sz="1200" b="1" dirty="0">
              <a:latin typeface="Calibri Light" panose="020F0302020204030204" pitchFamily="34" charset="0"/>
              <a:cs typeface="Calibri Light" panose="020F0302020204030204" pitchFamily="34" charset="0"/>
            </a:endParaRPr>
          </a:p>
          <a:p>
            <a:pPr marL="895350" lvl="1" indent="0">
              <a:spcAft>
                <a:spcPts val="0"/>
              </a:spcAft>
              <a:buNone/>
              <a:tabLst>
                <a:tab pos="895350" algn="l"/>
              </a:tabLst>
            </a:pPr>
            <a:r>
              <a:rPr lang="fr-FR" b="1" dirty="0">
                <a:latin typeface="Calibri Light" panose="020F0302020204030204" pitchFamily="34" charset="0"/>
                <a:cs typeface="Calibri Light" panose="020F0302020204030204" pitchFamily="34" charset="0"/>
              </a:rPr>
              <a:t>.Proposition Montpellier Business </a:t>
            </a:r>
            <a:r>
              <a:rPr lang="fr-FR" b="1" dirty="0" err="1">
                <a:latin typeface="Calibri Light" panose="020F0302020204030204" pitchFamily="34" charset="0"/>
                <a:cs typeface="Calibri Light" panose="020F0302020204030204" pitchFamily="34" charset="0"/>
              </a:rPr>
              <a:t>School</a:t>
            </a:r>
            <a:r>
              <a:rPr lang="fr-FR" b="1" dirty="0">
                <a:latin typeface="Calibri Light" panose="020F0302020204030204" pitchFamily="34" charset="0"/>
                <a:cs typeface="Calibri Light" panose="020F0302020204030204" pitchFamily="34" charset="0"/>
              </a:rPr>
              <a:t> : </a:t>
            </a:r>
            <a:r>
              <a:rPr lang="fr-FR" b="1" dirty="0">
                <a:solidFill>
                  <a:srgbClr val="0070C0"/>
                </a:solidFill>
                <a:latin typeface="Calibri Light" panose="020F0302020204030204" pitchFamily="34" charset="0"/>
                <a:cs typeface="Calibri Light" panose="020F0302020204030204" pitchFamily="34" charset="0"/>
              </a:rPr>
              <a:t>le CA étudiera la proposition à réception du projet de convention</a:t>
            </a:r>
            <a:endParaRPr lang="fr-FR" b="1" dirty="0">
              <a:latin typeface="Calibri Light" panose="020F0302020204030204" pitchFamily="34" charset="0"/>
              <a:cs typeface="Calibri Light" panose="020F0302020204030204" pitchFamily="34" charset="0"/>
            </a:endParaRPr>
          </a:p>
          <a:p>
            <a:pPr marL="895350" lvl="1" indent="0">
              <a:spcAft>
                <a:spcPts val="0"/>
              </a:spcAft>
              <a:buNone/>
              <a:tabLst>
                <a:tab pos="895350" algn="l"/>
              </a:tabLst>
            </a:pPr>
            <a:r>
              <a:rPr lang="fr-FR" sz="1800" b="1" dirty="0">
                <a:solidFill>
                  <a:schemeClr val="tx1">
                    <a:lumMod val="85000"/>
                    <a:lumOff val="15000"/>
                  </a:schemeClr>
                </a:solidFill>
                <a:latin typeface="Calibri Light" panose="020F0302020204030204" pitchFamily="34" charset="0"/>
                <a:cs typeface="Calibri Light" panose="020F0302020204030204" pitchFamily="34" charset="0"/>
              </a:rPr>
              <a:t>1. Vinseo : identification de candidats potentiels pour le MBA + des sociétés souhaitant accueillir apprentis</a:t>
            </a:r>
          </a:p>
          <a:p>
            <a:pPr marL="895350" lvl="1" indent="0">
              <a:spcAft>
                <a:spcPts val="0"/>
              </a:spcAft>
              <a:buNone/>
              <a:tabLst>
                <a:tab pos="895350" algn="l"/>
              </a:tabLst>
            </a:pPr>
            <a:r>
              <a:rPr lang="fr-FR" sz="1800" b="1" dirty="0">
                <a:solidFill>
                  <a:schemeClr val="tx1">
                    <a:lumMod val="85000"/>
                    <a:lumOff val="15000"/>
                  </a:schemeClr>
                </a:solidFill>
                <a:latin typeface="Calibri Light" panose="020F0302020204030204" pitchFamily="34" charset="0"/>
                <a:cs typeface="Calibri Light" panose="020F0302020204030204" pitchFamily="34" charset="0"/>
              </a:rPr>
              <a:t>2. MBS : Tarif préférentiel MBA &amp; coaching des dirigeants</a:t>
            </a:r>
          </a:p>
          <a:p>
            <a:pPr marL="1520825" lvl="1" indent="-247650">
              <a:spcAft>
                <a:spcPts val="0"/>
              </a:spcAft>
              <a:buFont typeface="Wingdings" panose="05000000000000000000" pitchFamily="2" charset="2"/>
              <a:buChar char="§"/>
              <a:tabLst>
                <a:tab pos="895350" algn="l"/>
              </a:tabLst>
            </a:pPr>
            <a:r>
              <a:rPr lang="fr-FR" sz="1800" b="1" dirty="0">
                <a:solidFill>
                  <a:schemeClr val="tx1">
                    <a:lumMod val="85000"/>
                    <a:lumOff val="15000"/>
                  </a:schemeClr>
                </a:solidFill>
                <a:latin typeface="Calibri Light" panose="020F0302020204030204" pitchFamily="34" charset="0"/>
                <a:cs typeface="Calibri Light" panose="020F0302020204030204" pitchFamily="34" charset="0"/>
              </a:rPr>
              <a:t>Accompagnement définition besoins alternances &amp; recrutement étudiants</a:t>
            </a:r>
          </a:p>
          <a:p>
            <a:pPr marL="1520825" lvl="1" indent="-247650">
              <a:spcAft>
                <a:spcPts val="0"/>
              </a:spcAft>
              <a:buFont typeface="Wingdings" panose="05000000000000000000" pitchFamily="2" charset="2"/>
              <a:buChar char="§"/>
              <a:tabLst>
                <a:tab pos="895350" algn="l"/>
              </a:tabLst>
            </a:pPr>
            <a:r>
              <a:rPr lang="fr-FR" sz="1800" b="1" dirty="0">
                <a:solidFill>
                  <a:schemeClr val="tx1">
                    <a:lumMod val="85000"/>
                    <a:lumOff val="15000"/>
                  </a:schemeClr>
                </a:solidFill>
                <a:latin typeface="Calibri Light" panose="020F0302020204030204" pitchFamily="34" charset="0"/>
                <a:cs typeface="Calibri Light" panose="020F0302020204030204" pitchFamily="34" charset="0"/>
              </a:rPr>
              <a:t>Invitations grands événements</a:t>
            </a:r>
          </a:p>
          <a:p>
            <a:pPr marL="1520825" lvl="1" indent="-247650">
              <a:spcAft>
                <a:spcPts val="0"/>
              </a:spcAft>
              <a:buFont typeface="Wingdings" panose="05000000000000000000" pitchFamily="2" charset="2"/>
              <a:buChar char="§"/>
              <a:tabLst>
                <a:tab pos="895350" algn="l"/>
              </a:tabLst>
            </a:pPr>
            <a:r>
              <a:rPr lang="fr-FR" sz="1800" b="1" dirty="0">
                <a:solidFill>
                  <a:schemeClr val="tx1">
                    <a:lumMod val="85000"/>
                    <a:lumOff val="15000"/>
                  </a:schemeClr>
                </a:solidFill>
                <a:latin typeface="Calibri Light" panose="020F0302020204030204" pitchFamily="34" charset="0"/>
                <a:cs typeface="Calibri Light" panose="020F0302020204030204" pitchFamily="34" charset="0"/>
              </a:rPr>
              <a:t>Salles (réunions, AG)</a:t>
            </a:r>
          </a:p>
          <a:p>
            <a:pPr marL="1520825" lvl="1" indent="-247650">
              <a:spcAft>
                <a:spcPts val="0"/>
              </a:spcAft>
              <a:buFont typeface="Wingdings" panose="05000000000000000000" pitchFamily="2" charset="2"/>
              <a:buChar char="§"/>
              <a:tabLst>
                <a:tab pos="895350" algn="l"/>
              </a:tabLst>
            </a:pPr>
            <a:r>
              <a:rPr lang="fr-FR" sz="1800" b="1" dirty="0">
                <a:solidFill>
                  <a:schemeClr val="tx1">
                    <a:lumMod val="85000"/>
                    <a:lumOff val="15000"/>
                  </a:schemeClr>
                </a:solidFill>
                <a:latin typeface="Calibri Light" panose="020F0302020204030204" pitchFamily="34" charset="0"/>
                <a:cs typeface="Calibri Light" panose="020F0302020204030204" pitchFamily="34" charset="0"/>
              </a:rPr>
              <a:t>Ouverture ateliers networking (réunion adhérents)</a:t>
            </a:r>
          </a:p>
          <a:p>
            <a:pPr marL="1790700" lvl="1" indent="0">
              <a:spcAft>
                <a:spcPts val="0"/>
              </a:spcAft>
              <a:buNone/>
              <a:tabLst>
                <a:tab pos="450850" algn="l"/>
              </a:tabLst>
            </a:pPr>
            <a:endParaRPr lang="fr-FR" sz="2400" b="1" dirty="0">
              <a:latin typeface="Calibri Light" panose="020F0302020204030204" pitchFamily="34" charset="0"/>
              <a:cs typeface="Calibri Light" panose="020F0302020204030204" pitchFamily="34" charset="0"/>
            </a:endParaRPr>
          </a:p>
        </p:txBody>
      </p:sp>
      <p:sp>
        <p:nvSpPr>
          <p:cNvPr id="9" name="Titre 1">
            <a:extLst>
              <a:ext uri="{FF2B5EF4-FFF2-40B4-BE49-F238E27FC236}">
                <a16:creationId xmlns:a16="http://schemas.microsoft.com/office/drawing/2014/main" id="{4C68C5F8-4631-43B3-B507-669C822066B6}"/>
              </a:ext>
            </a:extLst>
          </p:cNvPr>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Chantiers en cours</a:t>
            </a:r>
          </a:p>
        </p:txBody>
      </p:sp>
      <p:sp>
        <p:nvSpPr>
          <p:cNvPr id="10" name="Rectangle 4">
            <a:extLst>
              <a:ext uri="{FF2B5EF4-FFF2-40B4-BE49-F238E27FC236}">
                <a16:creationId xmlns:a16="http://schemas.microsoft.com/office/drawing/2014/main" id="{A54F0E5D-91BE-4A5D-A429-3AC67C6947F4}"/>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1" name="Espace réservé du pied de page 1">
            <a:extLst>
              <a:ext uri="{FF2B5EF4-FFF2-40B4-BE49-F238E27FC236}">
                <a16:creationId xmlns:a16="http://schemas.microsoft.com/office/drawing/2014/main" id="{62863E8B-9649-482F-937E-CD2711DBDD36}"/>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3327928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15</a:t>
            </a:fld>
            <a:endParaRPr lang="fr-FR" altLang="fr-FR" sz="1200">
              <a:solidFill>
                <a:schemeClr val="bg1"/>
              </a:solidFill>
            </a:endParaRPr>
          </a:p>
        </p:txBody>
      </p:sp>
      <p:sp>
        <p:nvSpPr>
          <p:cNvPr id="2" name="Espace réservé du contenu 1"/>
          <p:cNvSpPr>
            <a:spLocks noGrp="1"/>
          </p:cNvSpPr>
          <p:nvPr>
            <p:ph idx="1"/>
          </p:nvPr>
        </p:nvSpPr>
        <p:spPr>
          <a:xfrm>
            <a:off x="251520" y="1556792"/>
            <a:ext cx="8640959" cy="4996408"/>
          </a:xfrm>
          <a:ln>
            <a:solidFill>
              <a:schemeClr val="accent2">
                <a:lumMod val="75000"/>
              </a:schemeClr>
            </a:solidFill>
          </a:ln>
        </p:spPr>
        <p:txBody>
          <a:bodyPr/>
          <a:lstStyle/>
          <a:p>
            <a:pPr marL="450850" lvl="1" indent="0">
              <a:spcAft>
                <a:spcPts val="0"/>
              </a:spcAft>
              <a:buNone/>
              <a:tabLst>
                <a:tab pos="450850" algn="l"/>
              </a:tabLst>
            </a:pPr>
            <a:r>
              <a:rPr lang="fr-FR" sz="3200" b="1" dirty="0">
                <a:solidFill>
                  <a:schemeClr val="tx1">
                    <a:lumMod val="65000"/>
                    <a:lumOff val="35000"/>
                  </a:schemeClr>
                </a:solidFill>
                <a:latin typeface="Calibri Light" panose="020F0302020204030204" pitchFamily="34" charset="0"/>
                <a:cs typeface="Calibri Light" panose="020F0302020204030204" pitchFamily="34" charset="0"/>
              </a:rPr>
              <a:t>Rencontre recherche - </a:t>
            </a:r>
            <a:r>
              <a:rPr lang="fr-FR" sz="3200" b="1" dirty="0" err="1">
                <a:solidFill>
                  <a:schemeClr val="tx1">
                    <a:lumMod val="65000"/>
                    <a:lumOff val="35000"/>
                  </a:schemeClr>
                </a:solidFill>
                <a:latin typeface="Calibri Light" panose="020F0302020204030204" pitchFamily="34" charset="0"/>
                <a:cs typeface="Calibri Light" panose="020F0302020204030204" pitchFamily="34" charset="0"/>
              </a:rPr>
              <a:t>Vinseo</a:t>
            </a:r>
            <a:endParaRPr lang="fr-FR" sz="3200" b="1" dirty="0">
              <a:solidFill>
                <a:schemeClr val="tx1">
                  <a:lumMod val="65000"/>
                  <a:lumOff val="35000"/>
                </a:schemeClr>
              </a:solidFill>
              <a:latin typeface="Calibri Light" panose="020F0302020204030204" pitchFamily="34" charset="0"/>
              <a:cs typeface="Calibri Light" panose="020F0302020204030204" pitchFamily="34" charset="0"/>
            </a:endParaRPr>
          </a:p>
        </p:txBody>
      </p:sp>
      <p:sp>
        <p:nvSpPr>
          <p:cNvPr id="9" name="Titre 1">
            <a:extLst>
              <a:ext uri="{FF2B5EF4-FFF2-40B4-BE49-F238E27FC236}">
                <a16:creationId xmlns:a16="http://schemas.microsoft.com/office/drawing/2014/main" id="{4C68C5F8-4631-43B3-B507-669C822066B6}"/>
              </a:ext>
            </a:extLst>
          </p:cNvPr>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Chantiers en cours</a:t>
            </a:r>
          </a:p>
        </p:txBody>
      </p:sp>
      <p:sp>
        <p:nvSpPr>
          <p:cNvPr id="10" name="Rectangle 4">
            <a:extLst>
              <a:ext uri="{FF2B5EF4-FFF2-40B4-BE49-F238E27FC236}">
                <a16:creationId xmlns:a16="http://schemas.microsoft.com/office/drawing/2014/main" id="{70D87366-58A9-48FB-BEC0-EAA0ECA0BC23}"/>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1" name="Espace réservé du pied de page 1">
            <a:extLst>
              <a:ext uri="{FF2B5EF4-FFF2-40B4-BE49-F238E27FC236}">
                <a16:creationId xmlns:a16="http://schemas.microsoft.com/office/drawing/2014/main" id="{F7FECC0C-641D-4F48-8846-8C7318969289}"/>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pic>
        <p:nvPicPr>
          <p:cNvPr id="12" name="Image 11" descr="Une image contenant capture d’écran&#10;&#10;Description générée automatiquement">
            <a:extLst>
              <a:ext uri="{FF2B5EF4-FFF2-40B4-BE49-F238E27FC236}">
                <a16:creationId xmlns:a16="http://schemas.microsoft.com/office/drawing/2014/main" id="{62E7180A-BA3C-4E5D-B5BC-D47A7FACAF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0"/>
            <a:ext cx="7626303" cy="6858000"/>
          </a:xfrm>
          <a:prstGeom prst="rect">
            <a:avLst/>
          </a:prstGeom>
        </p:spPr>
      </p:pic>
      <p:sp>
        <p:nvSpPr>
          <p:cNvPr id="5" name="ZoneTexte 4">
            <a:extLst>
              <a:ext uri="{FF2B5EF4-FFF2-40B4-BE49-F238E27FC236}">
                <a16:creationId xmlns:a16="http://schemas.microsoft.com/office/drawing/2014/main" id="{2A078831-1199-483B-AE4C-5F5955C38C1C}"/>
              </a:ext>
            </a:extLst>
          </p:cNvPr>
          <p:cNvSpPr txBox="1"/>
          <p:nvPr/>
        </p:nvSpPr>
        <p:spPr>
          <a:xfrm>
            <a:off x="2613564" y="11758"/>
            <a:ext cx="4032450" cy="400110"/>
          </a:xfrm>
          <a:prstGeom prst="rect">
            <a:avLst/>
          </a:prstGeom>
          <a:solidFill>
            <a:schemeClr val="tx2"/>
          </a:solidFill>
        </p:spPr>
        <p:txBody>
          <a:bodyPr wrap="square" rtlCol="0">
            <a:spAutoFit/>
          </a:bodyPr>
          <a:lstStyle/>
          <a:p>
            <a:r>
              <a:rPr lang="fr-FR" sz="2000" b="1" dirty="0">
                <a:solidFill>
                  <a:schemeClr val="bg1"/>
                </a:solidFill>
              </a:rPr>
              <a:t>Rencontre Recherche - </a:t>
            </a:r>
            <a:r>
              <a:rPr lang="fr-FR" sz="2000" b="1" dirty="0" err="1">
                <a:solidFill>
                  <a:schemeClr val="bg1"/>
                </a:solidFill>
              </a:rPr>
              <a:t>Vinseo</a:t>
            </a:r>
            <a:endParaRPr lang="fr-FR" sz="2000" b="1" dirty="0">
              <a:solidFill>
                <a:schemeClr val="bg1"/>
              </a:solidFill>
            </a:endParaRPr>
          </a:p>
        </p:txBody>
      </p:sp>
    </p:spTree>
    <p:extLst>
      <p:ext uri="{BB962C8B-B14F-4D97-AF65-F5344CB8AC3E}">
        <p14:creationId xmlns:p14="http://schemas.microsoft.com/office/powerpoint/2010/main" val="1439652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16</a:t>
            </a:fld>
            <a:endParaRPr lang="fr-FR" altLang="fr-FR" sz="1200">
              <a:solidFill>
                <a:schemeClr val="bg1"/>
              </a:solidFill>
            </a:endParaRPr>
          </a:p>
        </p:txBody>
      </p:sp>
      <p:sp>
        <p:nvSpPr>
          <p:cNvPr id="9" name="Titre 1">
            <a:extLst>
              <a:ext uri="{FF2B5EF4-FFF2-40B4-BE49-F238E27FC236}">
                <a16:creationId xmlns:a16="http://schemas.microsoft.com/office/drawing/2014/main" id="{4C68C5F8-4631-43B3-B507-669C822066B6}"/>
              </a:ext>
            </a:extLst>
          </p:cNvPr>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Save the date</a:t>
            </a:r>
            <a:endParaRPr lang="fr-FR" altLang="fr-FR" sz="4000" dirty="0">
              <a:solidFill>
                <a:srgbClr val="910048"/>
              </a:solidFill>
              <a:latin typeface="Calibri Light" panose="020F0302020204030204" pitchFamily="34" charset="0"/>
              <a:cs typeface="Calibri Light" panose="020F0302020204030204" pitchFamily="34" charset="0"/>
            </a:endParaRPr>
          </a:p>
        </p:txBody>
      </p:sp>
      <p:graphicFrame>
        <p:nvGraphicFramePr>
          <p:cNvPr id="10" name="Tableau 9">
            <a:extLst>
              <a:ext uri="{FF2B5EF4-FFF2-40B4-BE49-F238E27FC236}">
                <a16:creationId xmlns:a16="http://schemas.microsoft.com/office/drawing/2014/main" id="{D1033E71-9086-4B0A-8BC5-9B778FB21AFD}"/>
              </a:ext>
            </a:extLst>
          </p:cNvPr>
          <p:cNvGraphicFramePr>
            <a:graphicFrameLocks noGrp="1"/>
          </p:cNvGraphicFramePr>
          <p:nvPr>
            <p:extLst>
              <p:ext uri="{D42A27DB-BD31-4B8C-83A1-F6EECF244321}">
                <p14:modId xmlns:p14="http://schemas.microsoft.com/office/powerpoint/2010/main" val="244003765"/>
              </p:ext>
            </p:extLst>
          </p:nvPr>
        </p:nvGraphicFramePr>
        <p:xfrm>
          <a:off x="468313" y="1384550"/>
          <a:ext cx="8204199" cy="4242270"/>
        </p:xfrm>
        <a:graphic>
          <a:graphicData uri="http://schemas.openxmlformats.org/drawingml/2006/table">
            <a:tbl>
              <a:tblPr firstRow="1" firstCol="1" bandRow="1">
                <a:tableStyleId>{0505E3EF-67EA-436B-97B2-0124C06EBD24}</a:tableStyleId>
              </a:tblPr>
              <a:tblGrid>
                <a:gridCol w="2734733">
                  <a:extLst>
                    <a:ext uri="{9D8B030D-6E8A-4147-A177-3AD203B41FA5}">
                      <a16:colId xmlns:a16="http://schemas.microsoft.com/office/drawing/2014/main" val="2213378908"/>
                    </a:ext>
                  </a:extLst>
                </a:gridCol>
                <a:gridCol w="2734733">
                  <a:extLst>
                    <a:ext uri="{9D8B030D-6E8A-4147-A177-3AD203B41FA5}">
                      <a16:colId xmlns:a16="http://schemas.microsoft.com/office/drawing/2014/main" val="423876468"/>
                    </a:ext>
                  </a:extLst>
                </a:gridCol>
                <a:gridCol w="2734733">
                  <a:extLst>
                    <a:ext uri="{9D8B030D-6E8A-4147-A177-3AD203B41FA5}">
                      <a16:colId xmlns:a16="http://schemas.microsoft.com/office/drawing/2014/main" val="3442669812"/>
                    </a:ext>
                  </a:extLst>
                </a:gridCol>
              </a:tblGrid>
              <a:tr h="387437">
                <a:tc>
                  <a:txBody>
                    <a:bodyPr/>
                    <a:lstStyle/>
                    <a:p>
                      <a:pPr algn="ctr">
                        <a:spcAft>
                          <a:spcPts val="0"/>
                        </a:spcAft>
                      </a:pPr>
                      <a:r>
                        <a:rPr lang="fr-FR" sz="1600" dirty="0">
                          <a:effectLst/>
                        </a:rPr>
                        <a:t>Date</a:t>
                      </a:r>
                      <a:endParaRPr lang="fr-FR" sz="1400" dirty="0">
                        <a:effectLst/>
                        <a:latin typeface="Calibri" panose="020F0502020204030204" pitchFamily="34" charset="0"/>
                        <a:ea typeface="Calibri" panose="020F0502020204030204" pitchFamily="34"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rPr>
                        <a:t>Lieu</a:t>
                      </a:r>
                      <a:endParaRPr lang="fr-FR" sz="1400" dirty="0">
                        <a:effectLst/>
                        <a:latin typeface="Calibri" panose="020F0502020204030204" pitchFamily="34" charset="0"/>
                        <a:ea typeface="Calibri" panose="020F0502020204030204" pitchFamily="34"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rPr>
                        <a:t>Evénement associé</a:t>
                      </a:r>
                      <a:endParaRPr lang="fr-FR" sz="1400" dirty="0">
                        <a:effectLst/>
                        <a:latin typeface="Calibri" panose="020F0502020204030204" pitchFamily="34" charset="0"/>
                        <a:ea typeface="Calibri" panose="020F0502020204030204" pitchFamily="34" charset="0"/>
                      </a:endParaRPr>
                    </a:p>
                  </a:txBody>
                  <a:tcPr marL="68580" marR="68580"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0114588"/>
                  </a:ext>
                </a:extLst>
              </a:tr>
              <a:tr h="576893">
                <a:tc>
                  <a:txBody>
                    <a:bodyPr/>
                    <a:lstStyle/>
                    <a:p>
                      <a:pPr algn="ctr">
                        <a:spcAft>
                          <a:spcPts val="0"/>
                        </a:spcAft>
                      </a:pPr>
                      <a:r>
                        <a:rPr lang="fr-FR" sz="1400" b="1" dirty="0">
                          <a:solidFill>
                            <a:schemeClr val="bg1"/>
                          </a:solidFill>
                          <a:effectLst/>
                          <a:latin typeface="Calibri Light" panose="020F0302020204030204" pitchFamily="34" charset="0"/>
                          <a:cs typeface="Calibri Light" panose="020F0302020204030204" pitchFamily="34" charset="0"/>
                        </a:rPr>
                        <a:t>06 novembre 14h-18h</a:t>
                      </a:r>
                      <a:endParaRPr lang="fr-FR" sz="1400" b="1"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spcAft>
                          <a:spcPts val="0"/>
                        </a:spcAft>
                      </a:pPr>
                      <a:r>
                        <a:rPr lang="fr-FR" sz="1400" b="1" dirty="0">
                          <a:solidFill>
                            <a:schemeClr val="bg1"/>
                          </a:solidFill>
                          <a:effectLst/>
                          <a:latin typeface="Calibri Light" panose="020F0302020204030204" pitchFamily="34" charset="0"/>
                          <a:cs typeface="Calibri Light" panose="020F0302020204030204" pitchFamily="34" charset="0"/>
                        </a:rPr>
                        <a:t> </a:t>
                      </a:r>
                      <a:r>
                        <a:rPr lang="fr-FR" sz="1400" b="1" dirty="0" err="1">
                          <a:solidFill>
                            <a:schemeClr val="bg1"/>
                          </a:solidFill>
                          <a:effectLst/>
                          <a:latin typeface="Calibri Light" panose="020F0302020204030204" pitchFamily="34" charset="0"/>
                          <a:cs typeface="Calibri Light" panose="020F0302020204030204" pitchFamily="34" charset="0"/>
                        </a:rPr>
                        <a:t>Supagro</a:t>
                      </a:r>
                      <a:endParaRPr lang="fr-FR" sz="1400" b="1"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spcAft>
                          <a:spcPts val="0"/>
                        </a:spcAft>
                      </a:pPr>
                      <a:r>
                        <a:rPr lang="fr-FR" sz="1400" b="1" dirty="0">
                          <a:solidFill>
                            <a:schemeClr val="bg1"/>
                          </a:solidFill>
                          <a:effectLst/>
                          <a:latin typeface="Calibri Light" panose="020F0302020204030204" pitchFamily="34" charset="0"/>
                          <a:cs typeface="Calibri Light" panose="020F0302020204030204" pitchFamily="34" charset="0"/>
                        </a:rPr>
                        <a:t>Rencontre Recherche - Vinseo</a:t>
                      </a:r>
                      <a:endParaRPr lang="fr-FR" sz="1400" b="1"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112887891"/>
                  </a:ext>
                </a:extLst>
              </a:tr>
              <a:tr h="576064">
                <a:tc>
                  <a:txBody>
                    <a:bodyPr/>
                    <a:lstStyle/>
                    <a:p>
                      <a:pPr algn="ctr"/>
                      <a:r>
                        <a:rPr lang="fr-FR" sz="1200" b="1" kern="1200" dirty="0">
                          <a:solidFill>
                            <a:schemeClr val="dk1"/>
                          </a:solidFill>
                          <a:effectLst/>
                          <a:latin typeface="Calibri Light" panose="020F0302020204030204" pitchFamily="34" charset="0"/>
                          <a:ea typeface="+mn-ea"/>
                          <a:cs typeface="Calibri Light" panose="020F0302020204030204" pitchFamily="34" charset="0"/>
                        </a:rPr>
                        <a:t>12 novembre</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200" kern="1200" dirty="0">
                          <a:solidFill>
                            <a:schemeClr val="dk1"/>
                          </a:solidFill>
                          <a:effectLst/>
                          <a:latin typeface="Calibri Light" panose="020F0302020204030204" pitchFamily="34" charset="0"/>
                          <a:ea typeface="+mn-ea"/>
                          <a:cs typeface="Calibri Light" panose="020F0302020204030204" pitchFamily="34" charset="0"/>
                        </a:rPr>
                        <a:t>Montpellier </a:t>
                      </a:r>
                      <a:r>
                        <a:rPr lang="fr-FR" sz="1200" kern="1200" dirty="0" err="1">
                          <a:solidFill>
                            <a:schemeClr val="dk1"/>
                          </a:solidFill>
                          <a:effectLst/>
                          <a:latin typeface="Calibri Light" panose="020F0302020204030204" pitchFamily="34" charset="0"/>
                          <a:ea typeface="+mn-ea"/>
                          <a:cs typeface="Calibri Light" panose="020F0302020204030204" pitchFamily="34" charset="0"/>
                        </a:rPr>
                        <a:t>SupAgro</a:t>
                      </a:r>
                      <a:r>
                        <a:rPr lang="fr-FR" sz="1200" kern="1200" dirty="0">
                          <a:solidFill>
                            <a:schemeClr val="dk1"/>
                          </a:solidFill>
                          <a:effectLst/>
                          <a:latin typeface="Calibri Light" panose="020F0302020204030204" pitchFamily="34" charset="0"/>
                          <a:ea typeface="+mn-ea"/>
                          <a:cs typeface="Calibri Light" panose="020F0302020204030204" pitchFamily="34" charset="0"/>
                        </a:rPr>
                        <a:t> (la Gaillarde)</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kern="1200" dirty="0">
                          <a:solidFill>
                            <a:schemeClr val="dk1"/>
                          </a:solidFill>
                          <a:effectLst/>
                          <a:latin typeface="Calibri Light" panose="020F0302020204030204" pitchFamily="34" charset="0"/>
                          <a:ea typeface="+mn-ea"/>
                          <a:cs typeface="Calibri Light" panose="020F0302020204030204" pitchFamily="34" charset="0"/>
                        </a:rPr>
                        <a:t>Journée intrants biologiques du sol </a:t>
                      </a:r>
                    </a:p>
                    <a:p>
                      <a:pPr algn="ctr"/>
                      <a:r>
                        <a:rPr lang="fr-FR" sz="1200" kern="1200" dirty="0">
                          <a:solidFill>
                            <a:schemeClr val="dk1"/>
                          </a:solidFill>
                          <a:effectLst/>
                          <a:latin typeface="Calibri Light" panose="020F0302020204030204" pitchFamily="34" charset="0"/>
                          <a:ea typeface="+mn-ea"/>
                          <a:cs typeface="Calibri Light" panose="020F0302020204030204" pitchFamily="34" charset="0"/>
                        </a:rPr>
                        <a:t>(ASOI – Ad’Occ)</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4931836"/>
                  </a:ext>
                </a:extLst>
              </a:tr>
              <a:tr h="576064">
                <a:tc>
                  <a:txBody>
                    <a:bodyPr/>
                    <a:lstStyle/>
                    <a:p>
                      <a:pPr algn="ctr">
                        <a:spcAft>
                          <a:spcPts val="0"/>
                        </a:spcAft>
                      </a:pPr>
                      <a:r>
                        <a:rPr lang="fr-FR" sz="1200" dirty="0">
                          <a:effectLst/>
                          <a:latin typeface="Calibri Light" panose="020F0302020204030204" pitchFamily="34" charset="0"/>
                          <a:cs typeface="Calibri Light" panose="020F0302020204030204" pitchFamily="34" charset="0"/>
                        </a:rPr>
                        <a:t>21 novembre</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200" dirty="0">
                          <a:effectLst/>
                          <a:latin typeface="Calibri Light" panose="020F0302020204030204" pitchFamily="34" charset="0"/>
                          <a:cs typeface="Calibri Light" panose="020F0302020204030204" pitchFamily="34" charset="0"/>
                        </a:rPr>
                        <a:t>Montpellier</a:t>
                      </a:r>
                      <a:endParaRPr lang="fr-FR" sz="12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200" dirty="0">
                          <a:effectLst/>
                          <a:latin typeface="Calibri Light" panose="020F0302020204030204" pitchFamily="34" charset="0"/>
                          <a:cs typeface="Calibri Light" panose="020F0302020204030204" pitchFamily="34" charset="0"/>
                        </a:rPr>
                        <a:t>Forum métiers </a:t>
                      </a:r>
                      <a:r>
                        <a:rPr lang="fr-FR" sz="1200" dirty="0" err="1">
                          <a:effectLst/>
                          <a:latin typeface="Calibri Light" panose="020F0302020204030204" pitchFamily="34" charset="0"/>
                          <a:cs typeface="Calibri Light" panose="020F0302020204030204" pitchFamily="34" charset="0"/>
                        </a:rPr>
                        <a:t>SupAgro</a:t>
                      </a:r>
                      <a:endParaRPr lang="fr-FR" sz="12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8797769"/>
                  </a:ext>
                </a:extLst>
              </a:tr>
              <a:tr h="576064">
                <a:tc>
                  <a:txBody>
                    <a:bodyPr/>
                    <a:lstStyle/>
                    <a:p>
                      <a:pPr algn="ctr">
                        <a:spcAft>
                          <a:spcPts val="0"/>
                        </a:spcAft>
                      </a:pPr>
                      <a:r>
                        <a:rPr lang="fr-FR" sz="1200" dirty="0">
                          <a:effectLst/>
                          <a:latin typeface="Calibri Light" panose="020F0302020204030204" pitchFamily="34" charset="0"/>
                          <a:cs typeface="Calibri Light" panose="020F0302020204030204" pitchFamily="34" charset="0"/>
                        </a:rPr>
                        <a:t>26 – 28 novembre</a:t>
                      </a:r>
                      <a:endParaRPr lang="fr-FR" sz="12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200" dirty="0">
                          <a:effectLst/>
                          <a:latin typeface="Calibri Light" panose="020F0302020204030204" pitchFamily="34" charset="0"/>
                          <a:cs typeface="Calibri Light" panose="020F0302020204030204" pitchFamily="34" charset="0"/>
                        </a:rPr>
                        <a:t>Montpellier</a:t>
                      </a:r>
                      <a:endParaRPr lang="fr-FR" sz="12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200" dirty="0">
                          <a:effectLst/>
                          <a:latin typeface="Calibri Light" panose="020F0302020204030204" pitchFamily="34" charset="0"/>
                          <a:cs typeface="Calibri Light" panose="020F0302020204030204" pitchFamily="34" charset="0"/>
                        </a:rPr>
                        <a:t>SITEVI 2019</a:t>
                      </a:r>
                      <a:endParaRPr lang="fr-FR" sz="12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5924664"/>
                  </a:ext>
                </a:extLst>
              </a:tr>
              <a:tr h="774874">
                <a:tc>
                  <a:txBody>
                    <a:bodyPr/>
                    <a:lstStyle/>
                    <a:p>
                      <a:pPr algn="ctr"/>
                      <a:r>
                        <a:rPr lang="fr-FR" sz="1200" b="1" kern="1200" dirty="0">
                          <a:solidFill>
                            <a:schemeClr val="dk1"/>
                          </a:solidFill>
                          <a:effectLst/>
                          <a:latin typeface="Calibri Light" panose="020F0302020204030204" pitchFamily="34" charset="0"/>
                          <a:ea typeface="+mn-ea"/>
                          <a:cs typeface="Calibri Light" panose="020F0302020204030204" pitchFamily="34" charset="0"/>
                        </a:rPr>
                        <a:t>29 novembre</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kern="1200" dirty="0">
                          <a:solidFill>
                            <a:schemeClr val="dk1"/>
                          </a:solidFill>
                          <a:effectLst/>
                          <a:latin typeface="Calibri Light" panose="020F0302020204030204" pitchFamily="34" charset="0"/>
                          <a:ea typeface="+mn-ea"/>
                          <a:cs typeface="Calibri Light" panose="020F0302020204030204" pitchFamily="34" charset="0"/>
                        </a:rPr>
                        <a:t>Montpellier (faculté de pharmacie)</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200" kern="1200" dirty="0">
                          <a:solidFill>
                            <a:schemeClr val="dk1"/>
                          </a:solidFill>
                          <a:effectLst/>
                          <a:latin typeface="Calibri Light" panose="020F0302020204030204" pitchFamily="34" charset="0"/>
                          <a:ea typeface="+mn-ea"/>
                          <a:cs typeface="Calibri Light" panose="020F0302020204030204" pitchFamily="34" charset="0"/>
                        </a:rPr>
                        <a:t>Conférence œnologie </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593858"/>
                  </a:ext>
                </a:extLst>
              </a:tr>
              <a:tr h="774874">
                <a:tc>
                  <a:txBody>
                    <a:bodyPr/>
                    <a:lstStyle/>
                    <a:p>
                      <a:pPr algn="ctr">
                        <a:spcAft>
                          <a:spcPts val="0"/>
                        </a:spcAft>
                      </a:pPr>
                      <a:r>
                        <a:rPr lang="fr-FR" sz="1200" dirty="0">
                          <a:effectLst/>
                          <a:latin typeface="Calibri Light" panose="020F0302020204030204" pitchFamily="34" charset="0"/>
                          <a:ea typeface="Calibri" panose="020F0502020204030204" pitchFamily="34" charset="0"/>
                          <a:cs typeface="Calibri Light" panose="020F0302020204030204" pitchFamily="34" charset="0"/>
                        </a:rPr>
                        <a:t>06 février 2020</a:t>
                      </a: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fr-FR" sz="1200" dirty="0">
                          <a:effectLst/>
                          <a:latin typeface="Calibri Light" panose="020F0302020204030204" pitchFamily="34" charset="0"/>
                          <a:ea typeface="Calibri" panose="020F0502020204030204" pitchFamily="34" charset="0"/>
                          <a:cs typeface="Calibri Light" panose="020F0302020204030204" pitchFamily="34" charset="0"/>
                        </a:rPr>
                        <a:t>Labège</a:t>
                      </a: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fr-FR" sz="1200" dirty="0">
                          <a:effectLst/>
                          <a:latin typeface="Calibri Light" panose="020F0302020204030204" pitchFamily="34" charset="0"/>
                          <a:ea typeface="Calibri" panose="020F0502020204030204" pitchFamily="34" charset="0"/>
                          <a:cs typeface="Calibri Light" panose="020F0302020204030204" pitchFamily="34" charset="0"/>
                        </a:rPr>
                        <a:t>Les nouvelles mobilités (véhicules hydrogènes, connectés)</a:t>
                      </a:r>
                    </a:p>
                  </a:txBody>
                  <a:tcPr marL="68580" marR="68580"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00380012"/>
                  </a:ext>
                </a:extLst>
              </a:tr>
            </a:tbl>
          </a:graphicData>
        </a:graphic>
      </p:graphicFrame>
      <p:sp>
        <p:nvSpPr>
          <p:cNvPr id="11" name="Rectangle 4">
            <a:extLst>
              <a:ext uri="{FF2B5EF4-FFF2-40B4-BE49-F238E27FC236}">
                <a16:creationId xmlns:a16="http://schemas.microsoft.com/office/drawing/2014/main" id="{29E38A1B-CA57-4AD2-BA58-84D855720F4B}"/>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2" name="Espace réservé du pied de page 1">
            <a:extLst>
              <a:ext uri="{FF2B5EF4-FFF2-40B4-BE49-F238E27FC236}">
                <a16:creationId xmlns:a16="http://schemas.microsoft.com/office/drawing/2014/main" id="{D0413DCC-AE2E-47FA-88B9-EC57B484CB4B}"/>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367184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D239013F-09AD-424E-BAC1-81E425F3F0DA}" type="slidenum">
              <a:rPr lang="fr-FR" altLang="fr-FR" sz="1200" smtClean="0">
                <a:solidFill>
                  <a:schemeClr val="bg1"/>
                </a:solidFill>
              </a:rPr>
              <a:pPr>
                <a:spcBef>
                  <a:spcPct val="0"/>
                </a:spcBef>
                <a:buFontTx/>
                <a:buNone/>
              </a:pPr>
              <a:t>2</a:t>
            </a:fld>
            <a:endParaRPr lang="fr-FR" altLang="fr-FR" sz="1200">
              <a:solidFill>
                <a:schemeClr val="bg1"/>
              </a:solidFill>
            </a:endParaRPr>
          </a:p>
        </p:txBody>
      </p:sp>
      <p:sp>
        <p:nvSpPr>
          <p:cNvPr id="11" name="Titre 1">
            <a:extLst>
              <a:ext uri="{FF2B5EF4-FFF2-40B4-BE49-F238E27FC236}">
                <a16:creationId xmlns:a16="http://schemas.microsoft.com/office/drawing/2014/main" id="{ACE55E26-04DE-4E88-97AD-A630021F4C31}"/>
              </a:ext>
            </a:extLst>
          </p:cNvPr>
          <p:cNvSpPr>
            <a:spLocks noGrp="1"/>
          </p:cNvSpPr>
          <p:nvPr>
            <p:ph type="title"/>
          </p:nvPr>
        </p:nvSpPr>
        <p:spPr>
          <a:xfrm>
            <a:off x="0" y="701824"/>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Emargement</a:t>
            </a:r>
          </a:p>
        </p:txBody>
      </p:sp>
      <p:graphicFrame>
        <p:nvGraphicFramePr>
          <p:cNvPr id="5" name="Tableau 4">
            <a:extLst>
              <a:ext uri="{FF2B5EF4-FFF2-40B4-BE49-F238E27FC236}">
                <a16:creationId xmlns:a16="http://schemas.microsoft.com/office/drawing/2014/main" id="{DA180ED5-1A3A-4A59-833C-AC52A735F9ED}"/>
              </a:ext>
            </a:extLst>
          </p:cNvPr>
          <p:cNvGraphicFramePr>
            <a:graphicFrameLocks noGrp="1"/>
          </p:cNvGraphicFramePr>
          <p:nvPr>
            <p:extLst>
              <p:ext uri="{D42A27DB-BD31-4B8C-83A1-F6EECF244321}">
                <p14:modId xmlns:p14="http://schemas.microsoft.com/office/powerpoint/2010/main" val="3447391788"/>
              </p:ext>
            </p:extLst>
          </p:nvPr>
        </p:nvGraphicFramePr>
        <p:xfrm>
          <a:off x="467544" y="1628775"/>
          <a:ext cx="4055334" cy="4924405"/>
        </p:xfrm>
        <a:graphic>
          <a:graphicData uri="http://schemas.openxmlformats.org/drawingml/2006/table">
            <a:tbl>
              <a:tblPr>
                <a:tableStyleId>{5C22544A-7EE6-4342-B048-85BDC9FD1C3A}</a:tableStyleId>
              </a:tblPr>
              <a:tblGrid>
                <a:gridCol w="1171153">
                  <a:extLst>
                    <a:ext uri="{9D8B030D-6E8A-4147-A177-3AD203B41FA5}">
                      <a16:colId xmlns:a16="http://schemas.microsoft.com/office/drawing/2014/main" val="906599189"/>
                    </a:ext>
                  </a:extLst>
                </a:gridCol>
                <a:gridCol w="948673">
                  <a:extLst>
                    <a:ext uri="{9D8B030D-6E8A-4147-A177-3AD203B41FA5}">
                      <a16:colId xmlns:a16="http://schemas.microsoft.com/office/drawing/2014/main" val="3190495299"/>
                    </a:ext>
                  </a:extLst>
                </a:gridCol>
                <a:gridCol w="648072">
                  <a:extLst>
                    <a:ext uri="{9D8B030D-6E8A-4147-A177-3AD203B41FA5}">
                      <a16:colId xmlns:a16="http://schemas.microsoft.com/office/drawing/2014/main" val="2157411829"/>
                    </a:ext>
                  </a:extLst>
                </a:gridCol>
                <a:gridCol w="1287436">
                  <a:extLst>
                    <a:ext uri="{9D8B030D-6E8A-4147-A177-3AD203B41FA5}">
                      <a16:colId xmlns:a16="http://schemas.microsoft.com/office/drawing/2014/main" val="889687019"/>
                    </a:ext>
                  </a:extLst>
                </a:gridCol>
              </a:tblGrid>
              <a:tr h="145730">
                <a:tc>
                  <a:txBody>
                    <a:bodyPr/>
                    <a:lstStyle/>
                    <a:p>
                      <a:pPr algn="ctr" fontAlgn="ctr"/>
                      <a:r>
                        <a:rPr lang="fr-FR" sz="900" b="1" u="none" strike="noStrike" dirty="0">
                          <a:effectLst/>
                        </a:rPr>
                        <a:t>Structure</a:t>
                      </a:r>
                      <a:endParaRPr lang="fr-FR" sz="900" b="1" i="0" u="none" strike="noStrike" dirty="0">
                        <a:solidFill>
                          <a:srgbClr val="96004B"/>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900" b="1" u="none" strike="noStrike">
                          <a:effectLst/>
                        </a:rPr>
                        <a:t>Nom</a:t>
                      </a:r>
                      <a:endParaRPr lang="fr-FR" sz="900" b="1" i="0" u="none" strike="noStrike">
                        <a:solidFill>
                          <a:srgbClr val="96004B"/>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900" b="1" u="none" strike="noStrike">
                          <a:effectLst/>
                        </a:rPr>
                        <a:t>Prénom</a:t>
                      </a:r>
                      <a:endParaRPr lang="fr-FR" sz="900" b="1" i="0" u="none" strike="noStrike">
                        <a:solidFill>
                          <a:srgbClr val="96004B"/>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900" b="1" u="none" strike="noStrike" dirty="0">
                          <a:effectLst/>
                        </a:rPr>
                        <a:t>Emargement</a:t>
                      </a:r>
                      <a:endParaRPr lang="fr-FR" sz="900" b="1" i="0" u="none" strike="noStrike" dirty="0">
                        <a:solidFill>
                          <a:srgbClr val="96004B"/>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3595934528"/>
                  </a:ext>
                </a:extLst>
              </a:tr>
              <a:tr h="434425">
                <a:tc>
                  <a:txBody>
                    <a:bodyPr/>
                    <a:lstStyle/>
                    <a:p>
                      <a:pPr algn="ctr" fontAlgn="ctr"/>
                      <a:r>
                        <a:rPr lang="fr-FR" sz="700" b="0" u="none" strike="noStrike" dirty="0" err="1">
                          <a:effectLst/>
                        </a:rPr>
                        <a:t>Agrosud</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dirty="0">
                          <a:effectLst/>
                        </a:rPr>
                        <a:t>PALANCADE</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dirty="0">
                          <a:effectLst/>
                        </a:rPr>
                        <a:t>Jean-Paul</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3606145724"/>
                  </a:ext>
                </a:extLst>
              </a:tr>
              <a:tr h="434425">
                <a:tc>
                  <a:txBody>
                    <a:bodyPr/>
                    <a:lstStyle/>
                    <a:p>
                      <a:pPr algn="ctr" fontAlgn="ctr"/>
                      <a:r>
                        <a:rPr lang="fr-FR" sz="700" b="0" u="none" strike="noStrike" dirty="0">
                          <a:effectLst/>
                        </a:rPr>
                        <a:t>AOC Conseils</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dirty="0">
                          <a:effectLst/>
                        </a:rPr>
                        <a:t>BŒUF </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a:effectLst/>
                        </a:rPr>
                        <a:t>Agnès</a:t>
                      </a:r>
                      <a:endParaRPr lang="fr-FR" sz="700" b="0"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dirty="0">
                          <a:effectLst/>
                        </a:rPr>
                        <a:t>Excusée (pouvoir)</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3180909803"/>
                  </a:ext>
                </a:extLst>
              </a:tr>
              <a:tr h="434425">
                <a:tc>
                  <a:txBody>
                    <a:bodyPr/>
                    <a:lstStyle/>
                    <a:p>
                      <a:pPr algn="ctr" fontAlgn="ctr"/>
                      <a:r>
                        <a:rPr lang="fr-FR" sz="700" b="1" u="none" strike="noStrike" dirty="0">
                          <a:effectLst/>
                        </a:rPr>
                        <a:t>AOC Tourisme</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GERBAL-MEDALLE</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France</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Présente</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4213735589"/>
                  </a:ext>
                </a:extLst>
              </a:tr>
              <a:tr h="434425">
                <a:tc>
                  <a:txBody>
                    <a:bodyPr/>
                    <a:lstStyle/>
                    <a:p>
                      <a:pPr algn="ctr" fontAlgn="ctr"/>
                      <a:r>
                        <a:rPr lang="fr-FR" sz="700" b="1" u="none" strike="noStrike">
                          <a:effectLst/>
                        </a:rPr>
                        <a:t>Brunet Ertia</a:t>
                      </a:r>
                      <a:endParaRPr lang="fr-FR" sz="700" b="1"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a:effectLst/>
                        </a:rPr>
                        <a:t>DE COCK</a:t>
                      </a:r>
                      <a:endParaRPr lang="fr-FR" sz="700" b="1"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Philippe</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Présent</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3370056127"/>
                  </a:ext>
                </a:extLst>
              </a:tr>
              <a:tr h="434425">
                <a:tc>
                  <a:txBody>
                    <a:bodyPr/>
                    <a:lstStyle/>
                    <a:p>
                      <a:pPr algn="ctr" fontAlgn="ctr"/>
                      <a:r>
                        <a:rPr lang="fr-FR" sz="700" b="0" u="none" strike="noStrike">
                          <a:effectLst/>
                        </a:rPr>
                        <a:t>Ciatti Europe</a:t>
                      </a:r>
                      <a:endParaRPr lang="fr-FR" sz="700" b="0"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a:effectLst/>
                        </a:rPr>
                        <a:t>CESCHI</a:t>
                      </a:r>
                      <a:endParaRPr lang="fr-FR" sz="700" b="0"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dirty="0">
                          <a:effectLst/>
                        </a:rPr>
                        <a:t>Florian</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239849667"/>
                  </a:ext>
                </a:extLst>
              </a:tr>
              <a:tr h="434425">
                <a:tc>
                  <a:txBody>
                    <a:bodyPr/>
                    <a:lstStyle/>
                    <a:p>
                      <a:pPr algn="ctr" fontAlgn="ctr"/>
                      <a:r>
                        <a:rPr lang="fr-FR" sz="700" b="1" u="none" strike="noStrike" dirty="0">
                          <a:effectLst/>
                        </a:rPr>
                        <a:t>Diam Bouchage</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a:effectLst/>
                        </a:rPr>
                        <a:t>TOURNEIX</a:t>
                      </a:r>
                      <a:endParaRPr lang="fr-FR" sz="700" b="1"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a:effectLst/>
                        </a:rPr>
                        <a:t>Dominique</a:t>
                      </a:r>
                      <a:endParaRPr lang="fr-FR" sz="700" b="1"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Présent</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3899189687"/>
                  </a:ext>
                </a:extLst>
              </a:tr>
              <a:tr h="434425">
                <a:tc>
                  <a:txBody>
                    <a:bodyPr/>
                    <a:lstStyle/>
                    <a:p>
                      <a:pPr algn="ctr" fontAlgn="ctr"/>
                      <a:r>
                        <a:rPr lang="fr-FR" sz="700" b="0" u="none" strike="noStrike">
                          <a:effectLst/>
                        </a:rPr>
                        <a:t>Embouteillage Services</a:t>
                      </a:r>
                      <a:endParaRPr lang="fr-FR" sz="700" b="0"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a:effectLst/>
                        </a:rPr>
                        <a:t>BEAUCLAIR</a:t>
                      </a:r>
                      <a:endParaRPr lang="fr-FR" sz="700" b="0"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a:effectLst/>
                        </a:rPr>
                        <a:t>Jacques</a:t>
                      </a:r>
                      <a:endParaRPr lang="fr-FR" sz="700" b="0"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1370400478"/>
                  </a:ext>
                </a:extLst>
              </a:tr>
              <a:tr h="434425">
                <a:tc>
                  <a:txBody>
                    <a:bodyPr/>
                    <a:lstStyle/>
                    <a:p>
                      <a:pPr algn="ctr" fontAlgn="ctr"/>
                      <a:r>
                        <a:rPr lang="fr-FR" sz="700" b="1" u="none" strike="noStrike" kern="1200" dirty="0">
                          <a:solidFill>
                            <a:schemeClr val="dk1"/>
                          </a:solidFill>
                          <a:effectLst/>
                          <a:latin typeface="+mn-lt"/>
                          <a:ea typeface="+mn-ea"/>
                          <a:cs typeface="+mn-cs"/>
                        </a:rPr>
                        <a:t>Ertus Group</a:t>
                      </a:r>
                    </a:p>
                  </a:txBody>
                  <a:tcPr marL="4950" marR="4950" marT="4950" marB="0" anchor="ctr">
                    <a:solidFill>
                      <a:schemeClr val="tx2">
                        <a:lumMod val="20000"/>
                        <a:lumOff val="80000"/>
                      </a:schemeClr>
                    </a:solidFill>
                  </a:tcPr>
                </a:tc>
                <a:tc>
                  <a:txBody>
                    <a:bodyPr/>
                    <a:lstStyle/>
                    <a:p>
                      <a:pPr algn="ctr" fontAlgn="ctr"/>
                      <a:r>
                        <a:rPr lang="fr-FR" sz="700" b="1" u="none" strike="noStrike" kern="1200" dirty="0">
                          <a:solidFill>
                            <a:schemeClr val="dk1"/>
                          </a:solidFill>
                          <a:effectLst/>
                          <a:latin typeface="+mn-lt"/>
                          <a:ea typeface="+mn-ea"/>
                          <a:cs typeface="+mn-cs"/>
                        </a:rPr>
                        <a:t>ROGER</a:t>
                      </a:r>
                    </a:p>
                  </a:txBody>
                  <a:tcPr marL="4950" marR="4950" marT="4950" marB="0" anchor="ctr">
                    <a:solidFill>
                      <a:schemeClr val="tx2">
                        <a:lumMod val="20000"/>
                        <a:lumOff val="80000"/>
                      </a:schemeClr>
                    </a:solidFill>
                  </a:tcPr>
                </a:tc>
                <a:tc>
                  <a:txBody>
                    <a:bodyPr/>
                    <a:lstStyle/>
                    <a:p>
                      <a:pPr algn="ctr" fontAlgn="ctr"/>
                      <a:r>
                        <a:rPr lang="fr-FR" sz="700" b="1" u="none" strike="noStrike" kern="1200" dirty="0">
                          <a:solidFill>
                            <a:schemeClr val="dk1"/>
                          </a:solidFill>
                          <a:effectLst/>
                          <a:latin typeface="+mn-lt"/>
                          <a:ea typeface="+mn-ea"/>
                          <a:cs typeface="+mn-cs"/>
                        </a:rPr>
                        <a:t>Benoit</a:t>
                      </a:r>
                    </a:p>
                  </a:txBody>
                  <a:tcPr marL="4950" marR="4950" marT="4950" marB="0" anchor="ctr">
                    <a:solidFill>
                      <a:schemeClr val="tx2">
                        <a:lumMod val="20000"/>
                        <a:lumOff val="80000"/>
                      </a:schemeClr>
                    </a:solidFill>
                  </a:tcPr>
                </a:tc>
                <a:tc>
                  <a:txBody>
                    <a:bodyPr/>
                    <a:lstStyle/>
                    <a:p>
                      <a:pPr algn="ctr" fontAlgn="ctr"/>
                      <a:r>
                        <a:rPr lang="fr-FR" sz="700" b="1" u="none" strike="noStrike" kern="1200" dirty="0">
                          <a:solidFill>
                            <a:schemeClr val="dk1"/>
                          </a:solidFill>
                          <a:effectLst/>
                          <a:latin typeface="+mn-lt"/>
                          <a:ea typeface="+mn-ea"/>
                          <a:cs typeface="+mn-cs"/>
                        </a:rPr>
                        <a:t>Présent</a:t>
                      </a:r>
                    </a:p>
                  </a:txBody>
                  <a:tcPr marL="4950" marR="4950" marT="4950" marB="0" anchor="ctr">
                    <a:solidFill>
                      <a:schemeClr val="tx2">
                        <a:lumMod val="20000"/>
                        <a:lumOff val="80000"/>
                      </a:schemeClr>
                    </a:solidFill>
                  </a:tcPr>
                </a:tc>
                <a:extLst>
                  <a:ext uri="{0D108BD9-81ED-4DB2-BD59-A6C34878D82A}">
                    <a16:rowId xmlns:a16="http://schemas.microsoft.com/office/drawing/2014/main" val="1962809421"/>
                  </a:ext>
                </a:extLst>
              </a:tr>
              <a:tr h="434425">
                <a:tc>
                  <a:txBody>
                    <a:bodyPr/>
                    <a:lstStyle/>
                    <a:p>
                      <a:pPr algn="ctr" fontAlgn="ctr"/>
                      <a:r>
                        <a:rPr lang="fr-FR" sz="700" b="1" u="none" strike="noStrike" dirty="0">
                          <a:effectLst/>
                        </a:rPr>
                        <a:t>Etablissements Terral</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PERA</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Xavier</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Présent</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1524905910"/>
                  </a:ext>
                </a:extLst>
              </a:tr>
              <a:tr h="434425">
                <a:tc>
                  <a:txBody>
                    <a:bodyPr/>
                    <a:lstStyle/>
                    <a:p>
                      <a:pPr algn="ctr" fontAlgn="ctr"/>
                      <a:r>
                        <a:rPr lang="fr-FR" sz="700" b="0" u="none" strike="noStrike">
                          <a:effectLst/>
                        </a:rPr>
                        <a:t>Frayssinet</a:t>
                      </a:r>
                      <a:endParaRPr lang="fr-FR" sz="700" b="0"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a:effectLst/>
                        </a:rPr>
                        <a:t>FRAYSSINET</a:t>
                      </a:r>
                      <a:endParaRPr lang="fr-FR" sz="700" b="0"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0" u="none" strike="noStrike" dirty="0">
                          <a:effectLst/>
                        </a:rPr>
                        <a:t>Thierry</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2314215073"/>
                  </a:ext>
                </a:extLst>
              </a:tr>
              <a:tr h="434425">
                <a:tc>
                  <a:txBody>
                    <a:bodyPr/>
                    <a:lstStyle/>
                    <a:p>
                      <a:pPr algn="ctr" fontAlgn="ctr"/>
                      <a:r>
                        <a:rPr lang="fr-FR" sz="700" b="1" u="none" strike="noStrike">
                          <a:effectLst/>
                        </a:rPr>
                        <a:t>GAI France</a:t>
                      </a:r>
                      <a:endParaRPr lang="fr-FR" sz="700" b="1"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dirty="0">
                          <a:effectLst/>
                        </a:rPr>
                        <a:t>ROCHE</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algn="ctr" fontAlgn="ctr"/>
                      <a:r>
                        <a:rPr lang="fr-FR" sz="700" b="1" u="none" strike="noStrike">
                          <a:effectLst/>
                        </a:rPr>
                        <a:t>Pascal</a:t>
                      </a:r>
                      <a:endParaRPr lang="fr-FR" sz="700" b="1" i="0" u="none" strike="noStrike">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1" u="none" strike="noStrike" dirty="0">
                          <a:effectLst/>
                        </a:rPr>
                        <a:t>Présent</a:t>
                      </a:r>
                      <a:endParaRPr lang="fr-FR" sz="700" b="1" i="0" u="none" strike="noStrike" dirty="0">
                        <a:solidFill>
                          <a:srgbClr val="000000"/>
                        </a:solidFill>
                        <a:effectLst/>
                        <a:latin typeface="Calibri" panose="020F0502020204030204" pitchFamily="34" charset="0"/>
                      </a:endParaRPr>
                    </a:p>
                  </a:txBody>
                  <a:tcPr marL="4950" marR="4950" marT="4950" marB="0" anchor="ctr">
                    <a:solidFill>
                      <a:schemeClr val="tx2">
                        <a:lumMod val="20000"/>
                        <a:lumOff val="80000"/>
                      </a:schemeClr>
                    </a:solidFill>
                  </a:tcPr>
                </a:tc>
                <a:extLst>
                  <a:ext uri="{0D108BD9-81ED-4DB2-BD59-A6C34878D82A}">
                    <a16:rowId xmlns:a16="http://schemas.microsoft.com/office/drawing/2014/main" val="352422524"/>
                  </a:ext>
                </a:extLst>
              </a:tr>
            </a:tbl>
          </a:graphicData>
        </a:graphic>
      </p:graphicFrame>
      <p:graphicFrame>
        <p:nvGraphicFramePr>
          <p:cNvPr id="9" name="Tableau 8">
            <a:extLst>
              <a:ext uri="{FF2B5EF4-FFF2-40B4-BE49-F238E27FC236}">
                <a16:creationId xmlns:a16="http://schemas.microsoft.com/office/drawing/2014/main" id="{47455CCE-7BE4-4DF9-AEEB-861C568C1CEB}"/>
              </a:ext>
            </a:extLst>
          </p:cNvPr>
          <p:cNvGraphicFramePr>
            <a:graphicFrameLocks noGrp="1"/>
          </p:cNvGraphicFramePr>
          <p:nvPr>
            <p:extLst>
              <p:ext uri="{D42A27DB-BD31-4B8C-83A1-F6EECF244321}">
                <p14:modId xmlns:p14="http://schemas.microsoft.com/office/powerpoint/2010/main" val="67104747"/>
              </p:ext>
            </p:extLst>
          </p:nvPr>
        </p:nvGraphicFramePr>
        <p:xfrm>
          <a:off x="4788024" y="1124744"/>
          <a:ext cx="3975100" cy="5428416"/>
        </p:xfrm>
        <a:graphic>
          <a:graphicData uri="http://schemas.openxmlformats.org/drawingml/2006/table">
            <a:tbl>
              <a:tblPr>
                <a:tableStyleId>{5C22544A-7EE6-4342-B048-85BDC9FD1C3A}</a:tableStyleId>
              </a:tblPr>
              <a:tblGrid>
                <a:gridCol w="1147980">
                  <a:extLst>
                    <a:ext uri="{9D8B030D-6E8A-4147-A177-3AD203B41FA5}">
                      <a16:colId xmlns:a16="http://schemas.microsoft.com/office/drawing/2014/main" val="1477113015"/>
                    </a:ext>
                  </a:extLst>
                </a:gridCol>
                <a:gridCol w="856703">
                  <a:extLst>
                    <a:ext uri="{9D8B030D-6E8A-4147-A177-3AD203B41FA5}">
                      <a16:colId xmlns:a16="http://schemas.microsoft.com/office/drawing/2014/main" val="2697892258"/>
                    </a:ext>
                  </a:extLst>
                </a:gridCol>
                <a:gridCol w="674273">
                  <a:extLst>
                    <a:ext uri="{9D8B030D-6E8A-4147-A177-3AD203B41FA5}">
                      <a16:colId xmlns:a16="http://schemas.microsoft.com/office/drawing/2014/main" val="620887944"/>
                    </a:ext>
                  </a:extLst>
                </a:gridCol>
                <a:gridCol w="1296144">
                  <a:extLst>
                    <a:ext uri="{9D8B030D-6E8A-4147-A177-3AD203B41FA5}">
                      <a16:colId xmlns:a16="http://schemas.microsoft.com/office/drawing/2014/main" val="1803864020"/>
                    </a:ext>
                  </a:extLst>
                </a:gridCol>
              </a:tblGrid>
              <a:tr h="387744">
                <a:tc>
                  <a:txBody>
                    <a:bodyPr/>
                    <a:lstStyle/>
                    <a:p>
                      <a:pPr algn="ctr" fontAlgn="ctr"/>
                      <a:r>
                        <a:rPr lang="fr-FR" sz="700" b="0" u="none" strike="noStrike" dirty="0" err="1">
                          <a:effectLst/>
                        </a:rPr>
                        <a:t>Gemstab</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LECOEUVRE </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Eric</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2408851866"/>
                  </a:ext>
                </a:extLst>
              </a:tr>
              <a:tr h="387744">
                <a:tc>
                  <a:txBody>
                    <a:bodyPr/>
                    <a:lstStyle/>
                    <a:p>
                      <a:pPr algn="ctr" fontAlgn="ctr"/>
                      <a:r>
                        <a:rPr lang="fr-FR" sz="700" b="1" u="none" strike="noStrike" dirty="0">
                          <a:effectLst/>
                        </a:rPr>
                        <a:t>Groupe ICV</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a:effectLst/>
                        </a:rPr>
                        <a:t>BONTEMPS</a:t>
                      </a:r>
                      <a:endParaRPr lang="fr-FR" sz="700" b="1"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a:effectLst/>
                        </a:rPr>
                        <a:t>Eric</a:t>
                      </a:r>
                      <a:endParaRPr lang="fr-FR" sz="700" b="1"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Présent</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15149017"/>
                  </a:ext>
                </a:extLst>
              </a:tr>
              <a:tr h="387744">
                <a:tc>
                  <a:txBody>
                    <a:bodyPr/>
                    <a:lstStyle/>
                    <a:p>
                      <a:pPr algn="ctr" fontAlgn="ctr"/>
                      <a:r>
                        <a:rPr lang="fr-FR" sz="700" b="1" u="none" strike="noStrike" dirty="0">
                          <a:effectLst/>
                        </a:rPr>
                        <a:t>IFV</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VAN RUYSKENSVELDE</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Jean-Pierre</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Représenté (Eric Serrano)</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2650101062"/>
                  </a:ext>
                </a:extLst>
              </a:tr>
              <a:tr h="387744">
                <a:tc>
                  <a:txBody>
                    <a:bodyPr/>
                    <a:lstStyle/>
                    <a:p>
                      <a:pPr algn="ctr" fontAlgn="ctr"/>
                      <a:r>
                        <a:rPr lang="fr-FR" sz="700" b="1" u="none" strike="noStrike" dirty="0" err="1">
                          <a:effectLst/>
                        </a:rPr>
                        <a:t>Itk</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HAFSSA</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Laïd</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Présent</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3831809897"/>
                  </a:ext>
                </a:extLst>
              </a:tr>
              <a:tr h="387744">
                <a:tc>
                  <a:txBody>
                    <a:bodyPr/>
                    <a:lstStyle/>
                    <a:p>
                      <a:pPr algn="ctr" fontAlgn="ctr"/>
                      <a:r>
                        <a:rPr lang="fr-FR" sz="700" b="0" u="none" strike="noStrike" dirty="0">
                          <a:effectLst/>
                        </a:rPr>
                        <a:t>Laboratoire Natoli &amp; associés</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THOMAS</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Gwenaël</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261881194"/>
                  </a:ext>
                </a:extLst>
              </a:tr>
              <a:tr h="387744">
                <a:tc>
                  <a:txBody>
                    <a:bodyPr/>
                    <a:lstStyle/>
                    <a:p>
                      <a:pPr algn="ctr" fontAlgn="ctr"/>
                      <a:r>
                        <a:rPr lang="fr-FR" sz="700" b="0" u="none" strike="noStrike" dirty="0">
                          <a:effectLst/>
                        </a:rPr>
                        <a:t>Limongi Développement</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LIMONGI</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Guy</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2691862702"/>
                  </a:ext>
                </a:extLst>
              </a:tr>
              <a:tr h="387744">
                <a:tc>
                  <a:txBody>
                    <a:bodyPr/>
                    <a:lstStyle/>
                    <a:p>
                      <a:pPr algn="ctr" fontAlgn="ctr"/>
                      <a:r>
                        <a:rPr lang="fr-FR" sz="700" b="0" u="none" strike="noStrike">
                          <a:effectLst/>
                        </a:rPr>
                        <a:t>Ma's Del Vin</a:t>
                      </a:r>
                      <a:endParaRPr lang="fr-FR" sz="700" b="0"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RODRIGUEZ</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a:effectLst/>
                        </a:rPr>
                        <a:t>Didier</a:t>
                      </a:r>
                      <a:endParaRPr lang="fr-FR" sz="700" b="0"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kern="1200" dirty="0">
                          <a:solidFill>
                            <a:schemeClr val="dk1"/>
                          </a:solidFill>
                          <a:effectLst/>
                          <a:latin typeface="+mn-lt"/>
                          <a:ea typeface="+mn-ea"/>
                          <a:cs typeface="+mn-cs"/>
                        </a:rPr>
                        <a:t>Excusé</a:t>
                      </a:r>
                    </a:p>
                  </a:txBody>
                  <a:tcPr marL="4008" marR="4008" marT="4008" marB="0" anchor="ctr">
                    <a:solidFill>
                      <a:schemeClr val="tx2">
                        <a:lumMod val="20000"/>
                        <a:lumOff val="80000"/>
                      </a:schemeClr>
                    </a:solidFill>
                  </a:tcPr>
                </a:tc>
                <a:extLst>
                  <a:ext uri="{0D108BD9-81ED-4DB2-BD59-A6C34878D82A}">
                    <a16:rowId xmlns:a16="http://schemas.microsoft.com/office/drawing/2014/main" val="3671533823"/>
                  </a:ext>
                </a:extLst>
              </a:tr>
              <a:tr h="387744">
                <a:tc>
                  <a:txBody>
                    <a:bodyPr/>
                    <a:lstStyle/>
                    <a:p>
                      <a:pPr algn="ctr" fontAlgn="ctr"/>
                      <a:r>
                        <a:rPr lang="fr-FR" sz="700" b="1" u="none" strike="noStrike">
                          <a:effectLst/>
                        </a:rPr>
                        <a:t>Oenobrands</a:t>
                      </a:r>
                      <a:endParaRPr lang="fr-FR" sz="700" b="1"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a:effectLst/>
                        </a:rPr>
                        <a:t>SCHNEIDER</a:t>
                      </a:r>
                      <a:endParaRPr lang="fr-FR" sz="700" b="1"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Rémi</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1" u="none" strike="noStrike" dirty="0">
                          <a:effectLst/>
                        </a:rPr>
                        <a:t>Présent</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2614204084"/>
                  </a:ext>
                </a:extLst>
              </a:tr>
              <a:tr h="387744">
                <a:tc>
                  <a:txBody>
                    <a:bodyPr/>
                    <a:lstStyle/>
                    <a:p>
                      <a:pPr algn="ctr" fontAlgn="ctr"/>
                      <a:r>
                        <a:rPr lang="fr-FR" sz="700" b="0" u="none" strike="noStrike" dirty="0">
                          <a:effectLst/>
                        </a:rPr>
                        <a:t>Péra-</a:t>
                      </a:r>
                      <a:r>
                        <a:rPr lang="fr-FR" sz="700" b="0" u="none" strike="noStrike" dirty="0" err="1">
                          <a:effectLst/>
                        </a:rPr>
                        <a:t>Pellenc</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NIERO</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Rémi</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3380674071"/>
                  </a:ext>
                </a:extLst>
              </a:tr>
              <a:tr h="387744">
                <a:tc>
                  <a:txBody>
                    <a:bodyPr/>
                    <a:lstStyle/>
                    <a:p>
                      <a:pPr algn="ctr" fontAlgn="ctr"/>
                      <a:r>
                        <a:rPr lang="fr-FR" sz="700" u="none" strike="noStrike">
                          <a:effectLst/>
                        </a:rPr>
                        <a:t>Président d'honneur Vinseo</a:t>
                      </a:r>
                      <a:endParaRPr lang="fr-FR" sz="700" b="0"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u="none" strike="noStrike">
                          <a:effectLst/>
                        </a:rPr>
                        <a:t>TALHOUK</a:t>
                      </a:r>
                      <a:endParaRPr lang="fr-FR" sz="700" b="0"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u="none" strike="noStrike" dirty="0">
                          <a:effectLst/>
                        </a:rPr>
                        <a:t>Antoine</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4291406030"/>
                  </a:ext>
                </a:extLst>
              </a:tr>
              <a:tr h="387744">
                <a:tc>
                  <a:txBody>
                    <a:bodyPr/>
                    <a:lstStyle/>
                    <a:p>
                      <a:pPr algn="ctr" fontAlgn="ctr"/>
                      <a:r>
                        <a:rPr lang="fr-FR" sz="700" b="0" u="none" strike="noStrike" dirty="0" err="1">
                          <a:effectLst/>
                        </a:rPr>
                        <a:t>Sicoe</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DORNIER</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Christophe</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4183397078"/>
                  </a:ext>
                </a:extLst>
              </a:tr>
              <a:tr h="387744">
                <a:tc>
                  <a:txBody>
                    <a:bodyPr/>
                    <a:lstStyle/>
                    <a:p>
                      <a:pPr algn="ctr" fontAlgn="ctr"/>
                      <a:r>
                        <a:rPr lang="fr-FR" sz="700" b="1" u="none" strike="noStrike" dirty="0">
                          <a:effectLst/>
                        </a:rPr>
                        <a:t>Université de Montpellier</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SAUCIER</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Cédric</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1" u="none" strike="noStrike" dirty="0">
                          <a:effectLst/>
                        </a:rPr>
                        <a:t>Présent</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2000150435"/>
                  </a:ext>
                </a:extLst>
              </a:tr>
              <a:tr h="387744">
                <a:tc>
                  <a:txBody>
                    <a:bodyPr/>
                    <a:lstStyle/>
                    <a:p>
                      <a:pPr algn="ctr" fontAlgn="ctr"/>
                      <a:r>
                        <a:rPr lang="fr-FR" sz="700" b="1" u="none" strike="noStrike">
                          <a:effectLst/>
                        </a:rPr>
                        <a:t>Vitisphere</a:t>
                      </a:r>
                      <a:endParaRPr lang="fr-FR" sz="700" b="1"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BOST</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Denis</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1" u="none" strike="noStrike" dirty="0">
                          <a:effectLst/>
                        </a:rPr>
                        <a:t>Présent</a:t>
                      </a:r>
                      <a:endParaRPr lang="fr-FR" sz="700" b="1"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1521445224"/>
                  </a:ext>
                </a:extLst>
              </a:tr>
              <a:tr h="387744">
                <a:tc>
                  <a:txBody>
                    <a:bodyPr/>
                    <a:lstStyle/>
                    <a:p>
                      <a:pPr algn="ctr" fontAlgn="ctr"/>
                      <a:r>
                        <a:rPr lang="fr-FR" sz="700" b="0" u="none" strike="noStrike">
                          <a:effectLst/>
                        </a:rPr>
                        <a:t>Vivelys</a:t>
                      </a:r>
                      <a:endParaRPr lang="fr-FR" sz="700" b="0"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a:effectLst/>
                        </a:rPr>
                        <a:t>BOISSIER</a:t>
                      </a:r>
                      <a:endParaRPr lang="fr-FR" sz="700" b="0" i="0" u="none" strike="noStrike">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algn="ctr" fontAlgn="ctr"/>
                      <a:r>
                        <a:rPr lang="fr-FR" sz="700" b="0" u="none" strike="noStrike" dirty="0">
                          <a:effectLst/>
                        </a:rPr>
                        <a:t>Benjamin</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700" b="0" u="none" strike="noStrike" dirty="0">
                          <a:effectLst/>
                        </a:rPr>
                        <a:t>Excusé (pouvoir)</a:t>
                      </a:r>
                      <a:endParaRPr lang="fr-FR" sz="700" b="0" i="0" u="none" strike="noStrike" dirty="0">
                        <a:solidFill>
                          <a:srgbClr val="000000"/>
                        </a:solidFill>
                        <a:effectLst/>
                        <a:latin typeface="Calibri" panose="020F0502020204030204" pitchFamily="34" charset="0"/>
                      </a:endParaRPr>
                    </a:p>
                  </a:txBody>
                  <a:tcPr marL="4008" marR="4008" marT="4008" marB="0" anchor="ctr">
                    <a:solidFill>
                      <a:schemeClr val="tx2">
                        <a:lumMod val="20000"/>
                        <a:lumOff val="80000"/>
                      </a:schemeClr>
                    </a:solidFill>
                  </a:tcPr>
                </a:tc>
                <a:extLst>
                  <a:ext uri="{0D108BD9-81ED-4DB2-BD59-A6C34878D82A}">
                    <a16:rowId xmlns:a16="http://schemas.microsoft.com/office/drawing/2014/main" val="4137361967"/>
                  </a:ext>
                </a:extLst>
              </a:tr>
            </a:tbl>
          </a:graphicData>
        </a:graphic>
      </p:graphicFrame>
      <p:sp>
        <p:nvSpPr>
          <p:cNvPr id="10" name="ZoneTexte 9">
            <a:extLst>
              <a:ext uri="{FF2B5EF4-FFF2-40B4-BE49-F238E27FC236}">
                <a16:creationId xmlns:a16="http://schemas.microsoft.com/office/drawing/2014/main" id="{0FAF289B-9FB8-4B70-8C0A-A0B892BF2F60}"/>
              </a:ext>
            </a:extLst>
          </p:cNvPr>
          <p:cNvSpPr txBox="1"/>
          <p:nvPr/>
        </p:nvSpPr>
        <p:spPr>
          <a:xfrm>
            <a:off x="2915816" y="749801"/>
            <a:ext cx="1584176" cy="830997"/>
          </a:xfrm>
          <a:prstGeom prst="rect">
            <a:avLst/>
          </a:prstGeom>
          <a:noFill/>
          <a:ln>
            <a:solidFill>
              <a:schemeClr val="tx2"/>
            </a:solidFill>
          </a:ln>
        </p:spPr>
        <p:txBody>
          <a:bodyPr wrap="square" rtlCol="0">
            <a:spAutoFit/>
          </a:bodyPr>
          <a:lstStyle/>
          <a:p>
            <a:pPr algn="ctr"/>
            <a:r>
              <a:rPr lang="fr-FR" sz="1600" dirty="0"/>
              <a:t>12 présents</a:t>
            </a:r>
          </a:p>
          <a:p>
            <a:pPr algn="ctr"/>
            <a:r>
              <a:rPr lang="fr-FR" sz="1600" dirty="0"/>
              <a:t>11 pouvoirs</a:t>
            </a:r>
          </a:p>
          <a:p>
            <a:pPr algn="ctr"/>
            <a:r>
              <a:rPr lang="fr-FR" sz="1600" dirty="0"/>
              <a:t>Quorum atteint</a:t>
            </a:r>
            <a:endParaRPr lang="fr-FR" sz="1800" dirty="0"/>
          </a:p>
        </p:txBody>
      </p:sp>
      <p:sp>
        <p:nvSpPr>
          <p:cNvPr id="12" name="Rectangle 4">
            <a:extLst>
              <a:ext uri="{FF2B5EF4-FFF2-40B4-BE49-F238E27FC236}">
                <a16:creationId xmlns:a16="http://schemas.microsoft.com/office/drawing/2014/main" id="{946F185F-B57A-461F-B1C0-3E4FD7B875F2}"/>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3" name="Espace réservé du pied de page 1">
            <a:extLst>
              <a:ext uri="{FF2B5EF4-FFF2-40B4-BE49-F238E27FC236}">
                <a16:creationId xmlns:a16="http://schemas.microsoft.com/office/drawing/2014/main" id="{2CBB73C2-3EFC-4DA8-960F-4BF9F19B9D70}"/>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3346311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D239013F-09AD-424E-BAC1-81E425F3F0DA}" type="slidenum">
              <a:rPr lang="fr-FR" altLang="fr-FR" sz="1200" smtClean="0">
                <a:solidFill>
                  <a:schemeClr val="bg1"/>
                </a:solidFill>
              </a:rPr>
              <a:pPr>
                <a:spcBef>
                  <a:spcPct val="0"/>
                </a:spcBef>
                <a:buFontTx/>
                <a:buNone/>
              </a:pPr>
              <a:t>3</a:t>
            </a:fld>
            <a:endParaRPr lang="fr-FR" altLang="fr-FR" sz="1200">
              <a:solidFill>
                <a:schemeClr val="bg1"/>
              </a:solidFill>
            </a:endParaRPr>
          </a:p>
        </p:txBody>
      </p:sp>
      <p:sp>
        <p:nvSpPr>
          <p:cNvPr id="4100" name="Rectangle 4"/>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4101" name="ZoneTexte 2"/>
          <p:cNvSpPr txBox="1">
            <a:spLocks noChangeArrowheads="1"/>
          </p:cNvSpPr>
          <p:nvPr/>
        </p:nvSpPr>
        <p:spPr bwMode="auto">
          <a:xfrm>
            <a:off x="881869" y="1484784"/>
            <a:ext cx="7791524" cy="4235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spcBef>
                <a:spcPct val="20000"/>
              </a:spcBef>
              <a:buChar char="•"/>
              <a:defRPr sz="3200">
                <a:solidFill>
                  <a:schemeClr val="tx1"/>
                </a:solidFill>
                <a:latin typeface="Arial" pitchFamily="34" charset="0"/>
                <a:ea typeface="ヒラギノ角ゴ Pro W3"/>
                <a:cs typeface="ヒラギノ角ゴ Pro W3"/>
              </a:defRPr>
            </a:lvl1pPr>
            <a:lvl2pPr marL="914400" indent="-514350" eaLnBrk="0" hangingPunct="0">
              <a:spcBef>
                <a:spcPct val="20000"/>
              </a:spcBef>
              <a:buChar char="–"/>
              <a:defRPr sz="2800">
                <a:solidFill>
                  <a:schemeClr val="tx1"/>
                </a:solidFill>
                <a:latin typeface="Arial" pitchFamily="34" charset="0"/>
                <a:ea typeface="ヒラギノ角ゴ Pro W3"/>
                <a:cs typeface="ヒラギノ角ゴ Pro W3"/>
              </a:defRPr>
            </a:lvl2pPr>
            <a:lvl3pPr marL="1314450" indent="-40005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marL="0" indent="0">
              <a:spcAft>
                <a:spcPts val="0"/>
              </a:spcAft>
              <a:buNone/>
              <a:tabLst>
                <a:tab pos="457200" algn="l"/>
              </a:tabLst>
            </a:pPr>
            <a:r>
              <a:rPr lang="fr-FR" sz="1600" dirty="0">
                <a:solidFill>
                  <a:srgbClr val="0070C0"/>
                </a:solidFill>
                <a:latin typeface="Arial"/>
              </a:rPr>
              <a:t>.Tirage au sort stands start </a:t>
            </a:r>
            <a:r>
              <a:rPr lang="fr-FR" sz="1600" dirty="0" err="1">
                <a:solidFill>
                  <a:srgbClr val="0070C0"/>
                </a:solidFill>
                <a:latin typeface="Arial"/>
              </a:rPr>
              <a:t>ups</a:t>
            </a:r>
            <a:r>
              <a:rPr lang="fr-FR" sz="1600" dirty="0">
                <a:solidFill>
                  <a:srgbClr val="0070C0"/>
                </a:solidFill>
                <a:latin typeface="Arial"/>
              </a:rPr>
              <a:t> SITEVI</a:t>
            </a:r>
          </a:p>
          <a:p>
            <a:pPr marL="0" indent="0">
              <a:spcAft>
                <a:spcPts val="0"/>
              </a:spcAft>
              <a:buNone/>
              <a:tabLst>
                <a:tab pos="457200" algn="l"/>
              </a:tabLst>
            </a:pPr>
            <a:r>
              <a:rPr lang="fr-FR" sz="1600" dirty="0">
                <a:solidFill>
                  <a:srgbClr val="0070C0"/>
                </a:solidFill>
                <a:latin typeface="Arial"/>
              </a:rPr>
              <a:t>.Vie associative</a:t>
            </a:r>
          </a:p>
          <a:p>
            <a:pPr marL="742950" lvl="1" indent="-285750">
              <a:lnSpc>
                <a:spcPct val="107000"/>
              </a:lnSpc>
              <a:spcAft>
                <a:spcPts val="0"/>
              </a:spcAft>
              <a:buFont typeface="Wingdings" panose="05000000000000000000" pitchFamily="2" charset="2"/>
              <a:buChar char=""/>
              <a:tabLst>
                <a:tab pos="457200" algn="l"/>
              </a:tabLst>
            </a:pPr>
            <a:r>
              <a:rPr lang="fr-FR" sz="1400" b="1" dirty="0">
                <a:solidFill>
                  <a:srgbClr val="404040"/>
                </a:solidFill>
                <a:latin typeface="Calibri Light" panose="020F0302020204030204" pitchFamily="34" charset="0"/>
                <a:cs typeface="Times New Roman" panose="02020603050405020304" pitchFamily="18" charset="0"/>
              </a:rPr>
              <a:t>Validation PV du CA du 09 septembre 2019</a:t>
            </a:r>
            <a:endParaRPr lang="fr-FR" sz="1200" b="1"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Wingdings" panose="05000000000000000000" pitchFamily="2" charset="2"/>
              <a:buChar char=""/>
              <a:tabLst>
                <a:tab pos="457200" algn="l"/>
              </a:tabLst>
            </a:pPr>
            <a:r>
              <a:rPr lang="fr-FR" sz="1400" b="1" dirty="0">
                <a:solidFill>
                  <a:srgbClr val="404040"/>
                </a:solidFill>
                <a:latin typeface="Calibri Light" panose="020F0302020204030204" pitchFamily="34" charset="0"/>
                <a:cs typeface="Times New Roman" panose="02020603050405020304" pitchFamily="18" charset="0"/>
              </a:rPr>
              <a:t>Dates à fixer : rencontre jeunes pousses/vieux ceps, AG + CA 2020</a:t>
            </a:r>
            <a:endParaRPr lang="fr-FR" sz="1200" b="1"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Wingdings" panose="05000000000000000000" pitchFamily="2" charset="2"/>
              <a:buChar char=""/>
              <a:tabLst>
                <a:tab pos="457200" algn="l"/>
              </a:tabLst>
            </a:pPr>
            <a:r>
              <a:rPr lang="fr-FR" sz="1400" b="1" dirty="0">
                <a:solidFill>
                  <a:srgbClr val="404040"/>
                </a:solidFill>
                <a:latin typeface="Calibri Light" panose="020F0302020204030204" pitchFamily="34" charset="0"/>
                <a:cs typeface="Times New Roman" panose="02020603050405020304" pitchFamily="18" charset="0"/>
              </a:rPr>
              <a:t>Proposition de changement des statuts Vinseo : création de collèges d’adhérents, fonctionnement du Bureau, ajustement missions Vinseo</a:t>
            </a:r>
          </a:p>
          <a:p>
            <a:pPr marL="742950" lvl="1" indent="-285750">
              <a:lnSpc>
                <a:spcPct val="107000"/>
              </a:lnSpc>
              <a:spcAft>
                <a:spcPts val="0"/>
              </a:spcAft>
              <a:buFont typeface="Wingdings" panose="05000000000000000000" pitchFamily="2" charset="2"/>
              <a:buChar char=""/>
              <a:tabLst>
                <a:tab pos="457200" algn="l"/>
              </a:tabLst>
            </a:pPr>
            <a:r>
              <a:rPr lang="fr-FR" sz="1400" b="1" dirty="0">
                <a:solidFill>
                  <a:srgbClr val="404040"/>
                </a:solidFill>
                <a:latin typeface="Calibri Light" panose="020F0302020204030204" pitchFamily="34" charset="0"/>
                <a:cs typeface="Times New Roman" panose="02020603050405020304" pitchFamily="18" charset="0"/>
              </a:rPr>
              <a:t>Charte de l’adhérent et statut de partenaire à Vinseo</a:t>
            </a:r>
          </a:p>
          <a:p>
            <a:pPr marL="742950" lvl="1" indent="-285750">
              <a:lnSpc>
                <a:spcPct val="107000"/>
              </a:lnSpc>
              <a:spcAft>
                <a:spcPts val="0"/>
              </a:spcAft>
              <a:buFont typeface="Wingdings" panose="05000000000000000000" pitchFamily="2" charset="2"/>
              <a:buChar char=""/>
              <a:tabLst>
                <a:tab pos="457200" algn="l"/>
              </a:tabLst>
            </a:pPr>
            <a:r>
              <a:rPr lang="fr-FR" sz="1400" b="1" dirty="0">
                <a:solidFill>
                  <a:srgbClr val="404040"/>
                </a:solidFill>
                <a:latin typeface="Calibri Light" panose="020F0302020204030204" pitchFamily="34" charset="0"/>
                <a:cs typeface="Times New Roman" panose="02020603050405020304" pitchFamily="18" charset="0"/>
              </a:rPr>
              <a:t>5 demandes d’adhésion + échange oral Crédit Mutuel</a:t>
            </a:r>
          </a:p>
          <a:p>
            <a:pPr marL="0" indent="0">
              <a:spcAft>
                <a:spcPts val="0"/>
              </a:spcAft>
              <a:buNone/>
              <a:tabLst>
                <a:tab pos="457200" algn="l"/>
              </a:tabLst>
            </a:pPr>
            <a:r>
              <a:rPr lang="fr-FR" sz="1600" dirty="0">
                <a:solidFill>
                  <a:srgbClr val="0070C0"/>
                </a:solidFill>
                <a:latin typeface="Arial"/>
              </a:rPr>
              <a:t>.Stratégie </a:t>
            </a:r>
          </a:p>
          <a:p>
            <a:pPr marL="742950" lvl="1" indent="-285750">
              <a:lnSpc>
                <a:spcPct val="107000"/>
              </a:lnSpc>
              <a:spcAft>
                <a:spcPts val="0"/>
              </a:spcAft>
              <a:buFont typeface="Wingdings" panose="05000000000000000000" pitchFamily="2" charset="2"/>
              <a:buChar char=""/>
              <a:tabLst>
                <a:tab pos="457200" algn="l"/>
              </a:tabLst>
            </a:pPr>
            <a:r>
              <a:rPr lang="fr-FR" sz="1400" b="1" dirty="0">
                <a:solidFill>
                  <a:srgbClr val="404040"/>
                </a:solidFill>
                <a:latin typeface="Calibri Light" panose="020F0302020204030204" pitchFamily="34" charset="0"/>
                <a:cs typeface="Times New Roman" panose="02020603050405020304" pitchFamily="18" charset="0"/>
              </a:rPr>
              <a:t>Validation valeurs Vinseo</a:t>
            </a:r>
          </a:p>
          <a:p>
            <a:pPr marL="0" indent="0">
              <a:spcAft>
                <a:spcPts val="0"/>
              </a:spcAft>
              <a:buNone/>
              <a:tabLst>
                <a:tab pos="457200" algn="l"/>
              </a:tabLst>
            </a:pPr>
            <a:r>
              <a:rPr lang="fr-FR" sz="1600" dirty="0">
                <a:solidFill>
                  <a:srgbClr val="0070C0"/>
                </a:solidFill>
                <a:latin typeface="Arial"/>
              </a:rPr>
              <a:t>.Chantiers en cours</a:t>
            </a:r>
          </a:p>
          <a:p>
            <a:pPr marL="742950" lvl="1" indent="-285750">
              <a:lnSpc>
                <a:spcPct val="107000"/>
              </a:lnSpc>
              <a:spcAft>
                <a:spcPts val="0"/>
              </a:spcAft>
              <a:buFont typeface="Wingdings" panose="05000000000000000000" pitchFamily="2" charset="2"/>
              <a:buChar char=""/>
              <a:tabLst>
                <a:tab pos="457200" algn="l"/>
              </a:tabLst>
            </a:pPr>
            <a:r>
              <a:rPr lang="fr-FR" sz="1400" b="1" dirty="0">
                <a:solidFill>
                  <a:srgbClr val="404040"/>
                </a:solidFill>
                <a:latin typeface="Calibri Light" panose="020F0302020204030204" pitchFamily="34" charset="0"/>
                <a:cs typeface="Times New Roman" panose="02020603050405020304" pitchFamily="18" charset="0"/>
              </a:rPr>
              <a:t>Partenariats : ASOI, proposition de Montpellier Business School</a:t>
            </a:r>
          </a:p>
          <a:p>
            <a:pPr marL="742950" lvl="1" indent="-285750">
              <a:lnSpc>
                <a:spcPct val="107000"/>
              </a:lnSpc>
              <a:spcAft>
                <a:spcPts val="0"/>
              </a:spcAft>
              <a:buFont typeface="Wingdings" panose="05000000000000000000" pitchFamily="2" charset="2"/>
              <a:buChar char=""/>
              <a:tabLst>
                <a:tab pos="457200" algn="l"/>
              </a:tabLst>
            </a:pPr>
            <a:r>
              <a:rPr lang="fr-FR" sz="1400" b="1" dirty="0">
                <a:solidFill>
                  <a:srgbClr val="404040"/>
                </a:solidFill>
                <a:latin typeface="Calibri Light" panose="020F0302020204030204" pitchFamily="34" charset="0"/>
                <a:cs typeface="Times New Roman" panose="02020603050405020304" pitchFamily="18" charset="0"/>
              </a:rPr>
              <a:t>Rencontre Recherche - Vinseo</a:t>
            </a:r>
          </a:p>
          <a:p>
            <a:pPr marL="0" indent="0">
              <a:spcAft>
                <a:spcPts val="0"/>
              </a:spcAft>
              <a:buNone/>
              <a:tabLst>
                <a:tab pos="457200" algn="l"/>
              </a:tabLst>
            </a:pPr>
            <a:r>
              <a:rPr lang="fr-FR" sz="1600" dirty="0">
                <a:solidFill>
                  <a:srgbClr val="0070C0"/>
                </a:solidFill>
                <a:latin typeface="Arial"/>
              </a:rPr>
              <a:t>.Questions diverses</a:t>
            </a:r>
          </a:p>
          <a:p>
            <a:pPr marL="0" indent="0">
              <a:spcAft>
                <a:spcPts val="0"/>
              </a:spcAft>
              <a:buNone/>
              <a:tabLst>
                <a:tab pos="457200" algn="l"/>
              </a:tabLst>
            </a:pPr>
            <a:r>
              <a:rPr lang="fr-FR" sz="1600" dirty="0">
                <a:solidFill>
                  <a:srgbClr val="0070C0"/>
                </a:solidFill>
                <a:latin typeface="Arial"/>
              </a:rPr>
              <a:t>.Agenda</a:t>
            </a:r>
          </a:p>
        </p:txBody>
      </p:sp>
      <p:sp>
        <p:nvSpPr>
          <p:cNvPr id="2" name="Espace réservé du pied de page 1"/>
          <p:cNvSpPr>
            <a:spLocks noGrp="1"/>
          </p:cNvSpPr>
          <p:nvPr>
            <p:ph type="ftr" sz="quarter" idx="11"/>
          </p:nvPr>
        </p:nvSpPr>
        <p:spPr/>
        <p:txBody>
          <a:bodyPr/>
          <a:lstStyle/>
          <a:p>
            <a:pPr>
              <a:defRPr/>
            </a:pPr>
            <a:r>
              <a:rPr lang="fr-FR" dirty="0"/>
              <a:t>CA – visioconférence</a:t>
            </a:r>
          </a:p>
        </p:txBody>
      </p:sp>
      <p:sp>
        <p:nvSpPr>
          <p:cNvPr id="11" name="Titre 1">
            <a:extLst>
              <a:ext uri="{FF2B5EF4-FFF2-40B4-BE49-F238E27FC236}">
                <a16:creationId xmlns:a16="http://schemas.microsoft.com/office/drawing/2014/main" id="{ACE55E26-04DE-4E88-97AD-A630021F4C31}"/>
              </a:ext>
            </a:extLst>
          </p:cNvPr>
          <p:cNvSpPr>
            <a:spLocks noGrp="1"/>
          </p:cNvSpPr>
          <p:nvPr>
            <p:ph type="title"/>
          </p:nvPr>
        </p:nvSpPr>
        <p:spPr>
          <a:xfrm>
            <a:off x="0" y="701824"/>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Ordre du jour</a:t>
            </a:r>
          </a:p>
        </p:txBody>
      </p:sp>
    </p:spTree>
    <p:extLst>
      <p:ext uri="{BB962C8B-B14F-4D97-AF65-F5344CB8AC3E}">
        <p14:creationId xmlns:p14="http://schemas.microsoft.com/office/powerpoint/2010/main" val="366606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SITEVI 2019</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4</a:t>
            </a:fld>
            <a:endParaRPr lang="fr-FR" altLang="fr-FR" sz="1200">
              <a:solidFill>
                <a:schemeClr val="bg1"/>
              </a:solidFill>
            </a:endParaRPr>
          </a:p>
        </p:txBody>
      </p:sp>
      <p:sp>
        <p:nvSpPr>
          <p:cNvPr id="2" name="Espace réservé du contenu 1"/>
          <p:cNvSpPr>
            <a:spLocks noGrp="1"/>
          </p:cNvSpPr>
          <p:nvPr>
            <p:ph idx="1"/>
          </p:nvPr>
        </p:nvSpPr>
        <p:spPr>
          <a:xfrm>
            <a:off x="251520" y="1556792"/>
            <a:ext cx="8640959" cy="4896544"/>
          </a:xfrm>
          <a:ln>
            <a:solidFill>
              <a:schemeClr val="accent2">
                <a:lumMod val="75000"/>
              </a:schemeClr>
            </a:solidFill>
          </a:ln>
        </p:spPr>
        <p:txBody>
          <a:bodyPr/>
          <a:lstStyle/>
          <a:p>
            <a:pPr marL="182563" lvl="1" indent="0">
              <a:spcAft>
                <a:spcPts val="0"/>
              </a:spcAft>
              <a:buNone/>
              <a:tabLst>
                <a:tab pos="0" algn="l"/>
              </a:tabLst>
            </a:pPr>
            <a:r>
              <a:rPr lang="fr-FR" b="1" dirty="0">
                <a:solidFill>
                  <a:srgbClr val="B41660"/>
                </a:solidFill>
                <a:latin typeface="Calibri Light" panose="020F0302020204030204" pitchFamily="34" charset="0"/>
                <a:ea typeface="Calibri"/>
                <a:cs typeface="Calibri Light" panose="020F0302020204030204" pitchFamily="34" charset="0"/>
              </a:rPr>
              <a:t>Tirage au sort ½ journées présentoir start </a:t>
            </a:r>
            <a:r>
              <a:rPr lang="fr-FR" b="1" dirty="0" err="1">
                <a:solidFill>
                  <a:srgbClr val="B41660"/>
                </a:solidFill>
                <a:latin typeface="Calibri Light" panose="020F0302020204030204" pitchFamily="34" charset="0"/>
                <a:ea typeface="Calibri"/>
                <a:cs typeface="Calibri Light" panose="020F0302020204030204" pitchFamily="34" charset="0"/>
              </a:rPr>
              <a:t>ups</a:t>
            </a:r>
            <a:r>
              <a:rPr lang="fr-FR" b="1" dirty="0">
                <a:solidFill>
                  <a:srgbClr val="B41660"/>
                </a:solidFill>
                <a:latin typeface="Calibri Light" panose="020F0302020204030204" pitchFamily="34" charset="0"/>
                <a:ea typeface="Calibri"/>
                <a:cs typeface="Calibri Light" panose="020F0302020204030204" pitchFamily="34" charset="0"/>
              </a:rPr>
              <a:t> SITEVI</a:t>
            </a:r>
          </a:p>
          <a:p>
            <a:pPr marL="182563" lvl="1" indent="0">
              <a:spcAft>
                <a:spcPts val="0"/>
              </a:spcAft>
              <a:buNone/>
              <a:tabLst>
                <a:tab pos="0" algn="l"/>
              </a:tabLst>
            </a:pPr>
            <a:endParaRPr lang="fr-FR" b="1" dirty="0">
              <a:solidFill>
                <a:srgbClr val="B41660"/>
              </a:solidFill>
              <a:latin typeface="Calibri Light" panose="020F0302020204030204" pitchFamily="34" charset="0"/>
              <a:ea typeface="Calibri"/>
              <a:cs typeface="Calibri Light" panose="020F0302020204030204" pitchFamily="34" charset="0"/>
            </a:endParaRPr>
          </a:p>
          <a:p>
            <a:pPr marL="182563" lvl="1" indent="0" algn="ctr">
              <a:spcAft>
                <a:spcPts val="0"/>
              </a:spcAft>
              <a:buNone/>
              <a:tabLst>
                <a:tab pos="0" algn="l"/>
              </a:tabLst>
            </a:pPr>
            <a:endParaRPr lang="fr-FR" b="1" dirty="0">
              <a:solidFill>
                <a:srgbClr val="B41660"/>
              </a:solidFill>
              <a:latin typeface="Calibri Light" panose="020F0302020204030204" pitchFamily="34" charset="0"/>
              <a:ea typeface="Calibri"/>
              <a:cs typeface="Calibri Light" panose="020F0302020204030204" pitchFamily="34" charset="0"/>
            </a:endParaRPr>
          </a:p>
        </p:txBody>
      </p:sp>
      <p:sp>
        <p:nvSpPr>
          <p:cNvPr id="9" name="Rectangle 4">
            <a:extLst>
              <a:ext uri="{FF2B5EF4-FFF2-40B4-BE49-F238E27FC236}">
                <a16:creationId xmlns:a16="http://schemas.microsoft.com/office/drawing/2014/main" id="{5D80774E-3CC8-455A-8BD0-8A949D8CB1A3}"/>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47EC5C84-A271-4AB6-974F-1DA5A83D622C}"/>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graphicFrame>
        <p:nvGraphicFramePr>
          <p:cNvPr id="3" name="Tableau 3">
            <a:extLst>
              <a:ext uri="{FF2B5EF4-FFF2-40B4-BE49-F238E27FC236}">
                <a16:creationId xmlns:a16="http://schemas.microsoft.com/office/drawing/2014/main" id="{587A3915-E35C-4148-AFB8-C38DED6CB152}"/>
              </a:ext>
            </a:extLst>
          </p:cNvPr>
          <p:cNvGraphicFramePr>
            <a:graphicFrameLocks noGrp="1"/>
          </p:cNvGraphicFramePr>
          <p:nvPr>
            <p:extLst>
              <p:ext uri="{D42A27DB-BD31-4B8C-83A1-F6EECF244321}">
                <p14:modId xmlns:p14="http://schemas.microsoft.com/office/powerpoint/2010/main" val="3117741349"/>
              </p:ext>
            </p:extLst>
          </p:nvPr>
        </p:nvGraphicFramePr>
        <p:xfrm>
          <a:off x="971600" y="2699792"/>
          <a:ext cx="7064748" cy="3452858"/>
        </p:xfrm>
        <a:graphic>
          <a:graphicData uri="http://schemas.openxmlformats.org/drawingml/2006/table">
            <a:tbl>
              <a:tblPr firstRow="1" bandRow="1">
                <a:tableStyleId>{5940675A-B579-460E-94D1-54222C63F5DA}</a:tableStyleId>
              </a:tblPr>
              <a:tblGrid>
                <a:gridCol w="1766187">
                  <a:extLst>
                    <a:ext uri="{9D8B030D-6E8A-4147-A177-3AD203B41FA5}">
                      <a16:colId xmlns:a16="http://schemas.microsoft.com/office/drawing/2014/main" val="3767272846"/>
                    </a:ext>
                  </a:extLst>
                </a:gridCol>
                <a:gridCol w="1766187">
                  <a:extLst>
                    <a:ext uri="{9D8B030D-6E8A-4147-A177-3AD203B41FA5}">
                      <a16:colId xmlns:a16="http://schemas.microsoft.com/office/drawing/2014/main" val="2718821297"/>
                    </a:ext>
                  </a:extLst>
                </a:gridCol>
                <a:gridCol w="1766187">
                  <a:extLst>
                    <a:ext uri="{9D8B030D-6E8A-4147-A177-3AD203B41FA5}">
                      <a16:colId xmlns:a16="http://schemas.microsoft.com/office/drawing/2014/main" val="1744856904"/>
                    </a:ext>
                  </a:extLst>
                </a:gridCol>
                <a:gridCol w="1766187">
                  <a:extLst>
                    <a:ext uri="{9D8B030D-6E8A-4147-A177-3AD203B41FA5}">
                      <a16:colId xmlns:a16="http://schemas.microsoft.com/office/drawing/2014/main" val="2877804169"/>
                    </a:ext>
                  </a:extLst>
                </a:gridCol>
              </a:tblGrid>
              <a:tr h="994909">
                <a:tc>
                  <a:txBody>
                    <a:bodyPr/>
                    <a:lstStyle/>
                    <a:p>
                      <a:pPr algn="ctr"/>
                      <a:endParaRPr lang="fr-FR" dirty="0"/>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algn="ctr"/>
                      <a:r>
                        <a:rPr lang="fr-FR" dirty="0"/>
                        <a:t>Mardi 26/11</a:t>
                      </a:r>
                    </a:p>
                  </a:txBody>
                  <a:tcPr anchor="ctr"/>
                </a:tc>
                <a:tc>
                  <a:txBody>
                    <a:bodyPr/>
                    <a:lstStyle/>
                    <a:p>
                      <a:pPr algn="ctr"/>
                      <a:r>
                        <a:rPr lang="fr-FR" dirty="0"/>
                        <a:t>Mercredi 27/11</a:t>
                      </a:r>
                    </a:p>
                  </a:txBody>
                  <a:tcPr anchor="ctr"/>
                </a:tc>
                <a:tc>
                  <a:txBody>
                    <a:bodyPr/>
                    <a:lstStyle/>
                    <a:p>
                      <a:pPr algn="ctr"/>
                      <a:r>
                        <a:rPr lang="fr-FR" dirty="0"/>
                        <a:t>Jeudi 28/11</a:t>
                      </a:r>
                    </a:p>
                  </a:txBody>
                  <a:tcPr anchor="ctr"/>
                </a:tc>
                <a:extLst>
                  <a:ext uri="{0D108BD9-81ED-4DB2-BD59-A6C34878D82A}">
                    <a16:rowId xmlns:a16="http://schemas.microsoft.com/office/drawing/2014/main" val="2610622251"/>
                  </a:ext>
                </a:extLst>
              </a:tr>
              <a:tr h="994909">
                <a:tc>
                  <a:txBody>
                    <a:bodyPr/>
                    <a:lstStyle/>
                    <a:p>
                      <a:pPr algn="ctr"/>
                      <a:r>
                        <a:rPr lang="fr-FR" dirty="0"/>
                        <a:t>Matin</a:t>
                      </a:r>
                    </a:p>
                  </a:txBody>
                  <a:tcPr anchor="ctr"/>
                </a:tc>
                <a:tc>
                  <a:txBody>
                    <a:bodyPr/>
                    <a:lstStyle/>
                    <a:p>
                      <a:pPr algn="ctr"/>
                      <a:r>
                        <a:rPr lang="fr-FR" dirty="0">
                          <a:solidFill>
                            <a:srgbClr val="0070C0"/>
                          </a:solidFill>
                        </a:rPr>
                        <a:t>Aqua Valley</a:t>
                      </a:r>
                    </a:p>
                  </a:txBody>
                  <a:tcPr anchor="ctr"/>
                </a:tc>
                <a:tc>
                  <a:txBody>
                    <a:bodyPr/>
                    <a:lstStyle/>
                    <a:p>
                      <a:pPr algn="ctr"/>
                      <a:r>
                        <a:rPr lang="fr-FR" dirty="0">
                          <a:solidFill>
                            <a:srgbClr val="0070C0"/>
                          </a:solidFill>
                        </a:rPr>
                        <a:t>Occion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solidFill>
                            <a:srgbClr val="0070C0"/>
                          </a:solidFill>
                        </a:rPr>
                        <a:t>JMINOX</a:t>
                      </a:r>
                    </a:p>
                  </a:txBody>
                  <a:tcPr anchor="ctr"/>
                </a:tc>
                <a:extLst>
                  <a:ext uri="{0D108BD9-81ED-4DB2-BD59-A6C34878D82A}">
                    <a16:rowId xmlns:a16="http://schemas.microsoft.com/office/drawing/2014/main" val="2502591139"/>
                  </a:ext>
                </a:extLst>
              </a:tr>
              <a:tr h="994909">
                <a:tc>
                  <a:txBody>
                    <a:bodyPr/>
                    <a:lstStyle/>
                    <a:p>
                      <a:pPr algn="ctr"/>
                      <a:r>
                        <a:rPr lang="fr-FR" dirty="0"/>
                        <a:t>Après-midi</a:t>
                      </a:r>
                    </a:p>
                  </a:txBody>
                  <a:tcPr anchor="ctr"/>
                </a:tc>
                <a:tc>
                  <a:txBody>
                    <a:bodyPr/>
                    <a:lstStyle/>
                    <a:p>
                      <a:pPr algn="ctr"/>
                      <a:r>
                        <a:rPr lang="fr-FR" dirty="0">
                          <a:solidFill>
                            <a:srgbClr val="0070C0"/>
                          </a:solidFill>
                        </a:rPr>
                        <a:t>Permagro</a:t>
                      </a:r>
                    </a:p>
                  </a:txBody>
                  <a:tcPr anchor="ctr"/>
                </a:tc>
                <a:tc>
                  <a:txBody>
                    <a:bodyPr/>
                    <a:lstStyle/>
                    <a:p>
                      <a:pPr algn="ctr"/>
                      <a:r>
                        <a:rPr lang="fr-FR" dirty="0">
                          <a:solidFill>
                            <a:srgbClr val="0070C0"/>
                          </a:solidFill>
                        </a:rPr>
                        <a:t>Ag </a:t>
                      </a:r>
                      <a:r>
                        <a:rPr lang="fr-FR" dirty="0" err="1">
                          <a:solidFill>
                            <a:srgbClr val="0070C0"/>
                          </a:solidFill>
                        </a:rPr>
                        <a:t>Irrig</a:t>
                      </a:r>
                      <a:endParaRPr lang="fr-FR" dirty="0">
                        <a:solidFill>
                          <a:srgbClr val="0070C0"/>
                        </a:solidFill>
                      </a:endParaRPr>
                    </a:p>
                  </a:txBody>
                  <a:tcPr anchor="ctr"/>
                </a:tc>
                <a:tc>
                  <a:txBody>
                    <a:bodyPr/>
                    <a:lstStyle/>
                    <a:p>
                      <a:pPr algn="ctr"/>
                      <a:r>
                        <a:rPr lang="fr-FR" strike="sngStrike" dirty="0" err="1">
                          <a:solidFill>
                            <a:srgbClr val="0070C0"/>
                          </a:solidFill>
                        </a:rPr>
                        <a:t>Usitab</a:t>
                      </a:r>
                      <a:r>
                        <a:rPr lang="fr-FR" strike="sngStrike" dirty="0">
                          <a:solidFill>
                            <a:srgbClr val="0070C0"/>
                          </a:solidFill>
                        </a:rPr>
                        <a:t> </a:t>
                      </a:r>
                      <a:r>
                        <a:rPr lang="fr-FR" strike="noStrike" dirty="0">
                          <a:solidFill>
                            <a:srgbClr val="0070C0"/>
                          </a:solidFill>
                        </a:rPr>
                        <a:t>s’est retiré le 21/10 suite à l’annonce du tirage au sort</a:t>
                      </a:r>
                    </a:p>
                  </a:txBody>
                  <a:tcPr anchor="ctr"/>
                </a:tc>
                <a:extLst>
                  <a:ext uri="{0D108BD9-81ED-4DB2-BD59-A6C34878D82A}">
                    <a16:rowId xmlns:a16="http://schemas.microsoft.com/office/drawing/2014/main" val="481312206"/>
                  </a:ext>
                </a:extLst>
              </a:tr>
            </a:tbl>
          </a:graphicData>
        </a:graphic>
      </p:graphicFrame>
    </p:spTree>
    <p:extLst>
      <p:ext uri="{BB962C8B-B14F-4D97-AF65-F5344CB8AC3E}">
        <p14:creationId xmlns:p14="http://schemas.microsoft.com/office/powerpoint/2010/main" val="217091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Vie associative</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5</a:t>
            </a:fld>
            <a:endParaRPr lang="fr-FR" altLang="fr-FR" sz="1200">
              <a:solidFill>
                <a:schemeClr val="bg1"/>
              </a:solidFill>
            </a:endParaRPr>
          </a:p>
        </p:txBody>
      </p:sp>
      <p:sp>
        <p:nvSpPr>
          <p:cNvPr id="2" name="Espace réservé du contenu 1"/>
          <p:cNvSpPr>
            <a:spLocks noGrp="1"/>
          </p:cNvSpPr>
          <p:nvPr>
            <p:ph idx="1"/>
          </p:nvPr>
        </p:nvSpPr>
        <p:spPr>
          <a:xfrm>
            <a:off x="251520" y="1556792"/>
            <a:ext cx="8640959" cy="4901344"/>
          </a:xfrm>
          <a:ln>
            <a:solidFill>
              <a:schemeClr val="accent2">
                <a:lumMod val="75000"/>
              </a:schemeClr>
            </a:solidFill>
          </a:ln>
        </p:spPr>
        <p:txBody>
          <a:bodyPr/>
          <a:lstStyle/>
          <a:p>
            <a:pPr marL="182563" lvl="1" indent="0">
              <a:spcAft>
                <a:spcPts val="0"/>
              </a:spcAft>
              <a:buNone/>
              <a:tabLst>
                <a:tab pos="0" algn="l"/>
              </a:tabLst>
            </a:pPr>
            <a:r>
              <a:rPr lang="fr-FR" sz="2400" b="1" dirty="0">
                <a:solidFill>
                  <a:srgbClr val="B41660"/>
                </a:solidFill>
                <a:latin typeface="Calibri Light" panose="020F0302020204030204" pitchFamily="34" charset="0"/>
                <a:cs typeface="Calibri Light" panose="020F0302020204030204" pitchFamily="34" charset="0"/>
              </a:rPr>
              <a:t>PV du CA du 09 septembre 2019 </a:t>
            </a:r>
            <a:r>
              <a:rPr lang="fr-FR" sz="2400" b="1" dirty="0">
                <a:solidFill>
                  <a:srgbClr val="0070C0"/>
                </a:solidFill>
                <a:latin typeface="Calibri Light" panose="020F0302020204030204" pitchFamily="34" charset="0"/>
                <a:cs typeface="Calibri Light" panose="020F0302020204030204" pitchFamily="34" charset="0"/>
              </a:rPr>
              <a:t>validé</a:t>
            </a:r>
          </a:p>
          <a:p>
            <a:pPr marL="182563" lvl="1" indent="0">
              <a:spcAft>
                <a:spcPts val="0"/>
              </a:spcAft>
              <a:buNone/>
              <a:tabLst>
                <a:tab pos="0" algn="l"/>
              </a:tabLst>
            </a:pPr>
            <a:endParaRPr lang="fr-FR" sz="2400" b="1" dirty="0">
              <a:solidFill>
                <a:srgbClr val="B41660"/>
              </a:solidFill>
              <a:latin typeface="Calibri Light" panose="020F0302020204030204" pitchFamily="34" charset="0"/>
              <a:ea typeface="Calibri"/>
              <a:cs typeface="Calibri Light" panose="020F0302020204030204" pitchFamily="34" charset="0"/>
            </a:endParaRPr>
          </a:p>
          <a:p>
            <a:pPr marL="182563" lvl="1" indent="0">
              <a:spcAft>
                <a:spcPts val="0"/>
              </a:spcAft>
              <a:buNone/>
              <a:tabLst>
                <a:tab pos="0" algn="l"/>
              </a:tabLst>
            </a:pPr>
            <a:r>
              <a:rPr lang="fr-FR" sz="2400" b="1" dirty="0">
                <a:solidFill>
                  <a:srgbClr val="B41660"/>
                </a:solidFill>
                <a:latin typeface="Calibri Light" panose="020F0302020204030204" pitchFamily="34" charset="0"/>
                <a:ea typeface="Calibri"/>
                <a:cs typeface="Calibri Light" panose="020F0302020204030204" pitchFamily="34" charset="0"/>
              </a:rPr>
              <a:t>Fixer dates</a:t>
            </a:r>
          </a:p>
          <a:p>
            <a:pPr marL="630238" lvl="1" indent="0">
              <a:spcAft>
                <a:spcPts val="0"/>
              </a:spcAft>
              <a:buNone/>
              <a:tabLst>
                <a:tab pos="0" algn="l"/>
              </a:tabLst>
            </a:pPr>
            <a:r>
              <a:rPr lang="fr-FR" sz="2400" b="1" dirty="0">
                <a:solidFill>
                  <a:schemeClr val="tx1">
                    <a:lumMod val="65000"/>
                    <a:lumOff val="35000"/>
                  </a:schemeClr>
                </a:solidFill>
                <a:latin typeface="Calibri Light" panose="020F0302020204030204" pitchFamily="34" charset="0"/>
                <a:ea typeface="Calibri"/>
                <a:cs typeface="Calibri Light" panose="020F0302020204030204" pitchFamily="34" charset="0"/>
              </a:rPr>
              <a:t>1. Rencontre jeunes pousses / vieux ceps : </a:t>
            </a:r>
            <a:r>
              <a:rPr lang="fr-FR" sz="2400" b="1" dirty="0">
                <a:solidFill>
                  <a:srgbClr val="0070C0"/>
                </a:solidFill>
                <a:latin typeface="Calibri Light" panose="020F0302020204030204" pitchFamily="34" charset="0"/>
                <a:ea typeface="Calibri"/>
                <a:cs typeface="Calibri Light" panose="020F0302020204030204" pitchFamily="34" charset="0"/>
              </a:rPr>
              <a:t>20 janvier matin</a:t>
            </a:r>
          </a:p>
          <a:p>
            <a:pPr marL="630238" lvl="1" indent="0">
              <a:spcAft>
                <a:spcPts val="0"/>
              </a:spcAft>
              <a:buNone/>
              <a:tabLst>
                <a:tab pos="0" algn="l"/>
              </a:tabLst>
            </a:pPr>
            <a:endParaRPr lang="fr-FR" sz="2400" b="1" dirty="0">
              <a:solidFill>
                <a:schemeClr val="tx1">
                  <a:lumMod val="65000"/>
                  <a:lumOff val="35000"/>
                </a:schemeClr>
              </a:solidFill>
              <a:latin typeface="Calibri Light" panose="020F0302020204030204" pitchFamily="34" charset="0"/>
              <a:ea typeface="Calibri"/>
              <a:cs typeface="Calibri Light" panose="020F0302020204030204" pitchFamily="34" charset="0"/>
            </a:endParaRPr>
          </a:p>
          <a:p>
            <a:pPr marL="630238" lvl="1" indent="0">
              <a:spcAft>
                <a:spcPts val="0"/>
              </a:spcAft>
              <a:buNone/>
              <a:tabLst>
                <a:tab pos="0" algn="l"/>
              </a:tabLst>
            </a:pPr>
            <a:r>
              <a:rPr lang="fr-FR" sz="2400" b="1" dirty="0">
                <a:solidFill>
                  <a:schemeClr val="tx1">
                    <a:lumMod val="65000"/>
                    <a:lumOff val="35000"/>
                  </a:schemeClr>
                </a:solidFill>
                <a:latin typeface="Calibri Light" panose="020F0302020204030204" pitchFamily="34" charset="0"/>
                <a:ea typeface="Calibri"/>
                <a:cs typeface="Calibri Light" panose="020F0302020204030204" pitchFamily="34" charset="0"/>
              </a:rPr>
              <a:t>2. Prochains CA : </a:t>
            </a:r>
            <a:r>
              <a:rPr lang="fr-FR" sz="2400" b="1" dirty="0">
                <a:solidFill>
                  <a:srgbClr val="0070C0"/>
                </a:solidFill>
                <a:latin typeface="Calibri Light" panose="020F0302020204030204" pitchFamily="34" charset="0"/>
                <a:ea typeface="Calibri"/>
                <a:cs typeface="Calibri Light" panose="020F0302020204030204" pitchFamily="34" charset="0"/>
              </a:rPr>
              <a:t>voir</a:t>
            </a:r>
            <a:r>
              <a:rPr lang="fr-FR" sz="2400" b="1" dirty="0">
                <a:solidFill>
                  <a:schemeClr val="tx1">
                    <a:lumMod val="65000"/>
                    <a:lumOff val="35000"/>
                  </a:schemeClr>
                </a:solidFill>
                <a:latin typeface="Calibri Light" panose="020F0302020204030204" pitchFamily="34" charset="0"/>
                <a:ea typeface="Calibri"/>
                <a:cs typeface="Calibri Light" panose="020F0302020204030204" pitchFamily="34" charset="0"/>
              </a:rPr>
              <a:t> </a:t>
            </a:r>
            <a:r>
              <a:rPr lang="fr-FR" sz="2400" b="1" dirty="0">
                <a:solidFill>
                  <a:srgbClr val="0070C0"/>
                </a:solidFill>
                <a:latin typeface="Calibri Light" panose="020F0302020204030204" pitchFamily="34" charset="0"/>
                <a:cs typeface="Calibri Light" panose="020F0302020204030204" pitchFamily="34" charset="0"/>
              </a:rPr>
              <a:t>diapo suivante</a:t>
            </a:r>
          </a:p>
          <a:p>
            <a:pPr marL="630238" lvl="1" indent="0">
              <a:spcAft>
                <a:spcPts val="0"/>
              </a:spcAft>
              <a:buNone/>
              <a:tabLst>
                <a:tab pos="0" algn="l"/>
              </a:tabLst>
            </a:pPr>
            <a:endParaRPr lang="fr-FR" sz="2400" b="1" dirty="0">
              <a:solidFill>
                <a:schemeClr val="tx1">
                  <a:lumMod val="65000"/>
                  <a:lumOff val="35000"/>
                </a:schemeClr>
              </a:solidFill>
              <a:latin typeface="Calibri Light" panose="020F0302020204030204" pitchFamily="34" charset="0"/>
              <a:ea typeface="Calibri"/>
              <a:cs typeface="Calibri Light" panose="020F0302020204030204" pitchFamily="34" charset="0"/>
            </a:endParaRPr>
          </a:p>
          <a:p>
            <a:pPr marL="630238" lvl="1" indent="0">
              <a:spcAft>
                <a:spcPts val="0"/>
              </a:spcAft>
              <a:buNone/>
              <a:tabLst>
                <a:tab pos="0" algn="l"/>
              </a:tabLst>
            </a:pPr>
            <a:r>
              <a:rPr lang="fr-FR" sz="2400" b="1" dirty="0">
                <a:solidFill>
                  <a:schemeClr val="tx1">
                    <a:lumMod val="65000"/>
                    <a:lumOff val="35000"/>
                  </a:schemeClr>
                </a:solidFill>
                <a:latin typeface="Calibri Light" panose="020F0302020204030204" pitchFamily="34" charset="0"/>
                <a:ea typeface="Calibri"/>
                <a:cs typeface="Calibri Light" panose="020F0302020204030204" pitchFamily="34" charset="0"/>
              </a:rPr>
              <a:t>3. Assemblée Générale : </a:t>
            </a:r>
            <a:r>
              <a:rPr lang="fr-FR" sz="2400" b="1" dirty="0">
                <a:solidFill>
                  <a:srgbClr val="0070C0"/>
                </a:solidFill>
                <a:latin typeface="Calibri Light" panose="020F0302020204030204" pitchFamily="34" charset="0"/>
                <a:cs typeface="Calibri Light" panose="020F0302020204030204" pitchFamily="34" charset="0"/>
              </a:rPr>
              <a:t>jeudi 28 mai 2020 matin</a:t>
            </a:r>
          </a:p>
          <a:p>
            <a:pPr marL="450850" lvl="1" indent="0">
              <a:spcAft>
                <a:spcPts val="0"/>
              </a:spcAft>
              <a:buNone/>
              <a:tabLst>
                <a:tab pos="450850" algn="l"/>
              </a:tabLst>
            </a:pPr>
            <a:endParaRPr lang="fr-FR" sz="1600" b="1" dirty="0">
              <a:solidFill>
                <a:schemeClr val="tx1">
                  <a:lumMod val="75000"/>
                  <a:lumOff val="25000"/>
                </a:schemeClr>
              </a:solidFill>
            </a:endParaRPr>
          </a:p>
        </p:txBody>
      </p:sp>
      <p:sp>
        <p:nvSpPr>
          <p:cNvPr id="7" name="Rectangle 4">
            <a:extLst>
              <a:ext uri="{FF2B5EF4-FFF2-40B4-BE49-F238E27FC236}">
                <a16:creationId xmlns:a16="http://schemas.microsoft.com/office/drawing/2014/main" id="{EBA8A937-1B80-4B2E-A1ED-483A9C9685B4}"/>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3C02A965-EEBA-4F9E-989B-C70F0408A496}"/>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79831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6</a:t>
            </a:fld>
            <a:endParaRPr lang="fr-FR" altLang="fr-FR" sz="1200">
              <a:solidFill>
                <a:schemeClr val="bg1"/>
              </a:solidFill>
            </a:endParaRPr>
          </a:p>
        </p:txBody>
      </p:sp>
      <p:sp>
        <p:nvSpPr>
          <p:cNvPr id="2" name="Espace réservé du contenu 1"/>
          <p:cNvSpPr>
            <a:spLocks noGrp="1"/>
          </p:cNvSpPr>
          <p:nvPr>
            <p:ph idx="1"/>
          </p:nvPr>
        </p:nvSpPr>
        <p:spPr>
          <a:xfrm>
            <a:off x="251520" y="1251992"/>
            <a:ext cx="8640959" cy="5301208"/>
          </a:xfrm>
          <a:ln>
            <a:solidFill>
              <a:schemeClr val="accent2">
                <a:lumMod val="75000"/>
              </a:schemeClr>
            </a:solidFill>
          </a:ln>
        </p:spPr>
        <p:txBody>
          <a:bodyPr/>
          <a:lstStyle/>
          <a:p>
            <a:pPr marL="0" lvl="1" indent="0" algn="ctr">
              <a:spcAft>
                <a:spcPts val="0"/>
              </a:spcAft>
              <a:buNone/>
              <a:tabLst>
                <a:tab pos="0" algn="l"/>
              </a:tabLst>
            </a:pPr>
            <a:r>
              <a:rPr lang="fr-FR" sz="4800" b="1" dirty="0">
                <a:solidFill>
                  <a:srgbClr val="0070C0"/>
                </a:solidFill>
                <a:latin typeface="Calibri Light" panose="020F0302020204030204" pitchFamily="34" charset="0"/>
                <a:cs typeface="Calibri Light" panose="020F0302020204030204" pitchFamily="34" charset="0"/>
              </a:rPr>
              <a:t>Prochains CA</a:t>
            </a:r>
            <a:endParaRPr lang="fr-FR" sz="7200" b="1" dirty="0">
              <a:solidFill>
                <a:srgbClr val="0070C0"/>
              </a:solidFill>
              <a:latin typeface="Calibri Light" panose="020F0302020204030204" pitchFamily="34" charset="0"/>
              <a:cs typeface="Calibri Light" panose="020F0302020204030204" pitchFamily="34" charset="0"/>
            </a:endParaRPr>
          </a:p>
          <a:p>
            <a:pPr marL="0" lvl="1" indent="0" algn="ctr">
              <a:spcAft>
                <a:spcPts val="0"/>
              </a:spcAft>
              <a:buNone/>
              <a:tabLst>
                <a:tab pos="0" algn="l"/>
              </a:tabLst>
            </a:pPr>
            <a:endParaRPr lang="fr-FR" sz="8000" b="1" dirty="0">
              <a:solidFill>
                <a:srgbClr val="0070C0"/>
              </a:solidFill>
              <a:latin typeface="Calibri Light" panose="020F0302020204030204" pitchFamily="34" charset="0"/>
              <a:cs typeface="Calibri Light" panose="020F0302020204030204" pitchFamily="34" charset="0"/>
            </a:endParaRPr>
          </a:p>
          <a:p>
            <a:pPr marL="0" lvl="1" indent="0" algn="ctr">
              <a:spcAft>
                <a:spcPts val="0"/>
              </a:spcAft>
              <a:buNone/>
              <a:tabLst>
                <a:tab pos="0" algn="l"/>
              </a:tabLst>
            </a:pPr>
            <a:r>
              <a:rPr lang="fr-FR" sz="8000" b="1" dirty="0">
                <a:solidFill>
                  <a:srgbClr val="0070C0"/>
                </a:solidFill>
                <a:latin typeface="Calibri Light" panose="020F0302020204030204" pitchFamily="34" charset="0"/>
                <a:cs typeface="Calibri Light" panose="020F0302020204030204" pitchFamily="34" charset="0"/>
              </a:rPr>
              <a:t> </a:t>
            </a:r>
            <a:endParaRPr lang="fr-FR" sz="13800" b="1" dirty="0">
              <a:solidFill>
                <a:srgbClr val="0070C0"/>
              </a:solidFill>
              <a:latin typeface="Calibri Light" panose="020F0302020204030204" pitchFamily="34" charset="0"/>
              <a:cs typeface="Calibri Light" panose="020F0302020204030204" pitchFamily="34" charset="0"/>
            </a:endParaRPr>
          </a:p>
        </p:txBody>
      </p:sp>
      <p:graphicFrame>
        <p:nvGraphicFramePr>
          <p:cNvPr id="3" name="Tableau 2">
            <a:extLst>
              <a:ext uri="{FF2B5EF4-FFF2-40B4-BE49-F238E27FC236}">
                <a16:creationId xmlns:a16="http://schemas.microsoft.com/office/drawing/2014/main" id="{AB714BE9-9CD5-4698-9741-66A5BD762B8F}"/>
              </a:ext>
            </a:extLst>
          </p:cNvPr>
          <p:cNvGraphicFramePr>
            <a:graphicFrameLocks noGrp="1"/>
          </p:cNvGraphicFramePr>
          <p:nvPr>
            <p:extLst>
              <p:ext uri="{D42A27DB-BD31-4B8C-83A1-F6EECF244321}">
                <p14:modId xmlns:p14="http://schemas.microsoft.com/office/powerpoint/2010/main" val="409810803"/>
              </p:ext>
            </p:extLst>
          </p:nvPr>
        </p:nvGraphicFramePr>
        <p:xfrm>
          <a:off x="342901" y="1916832"/>
          <a:ext cx="8204199" cy="4605419"/>
        </p:xfrm>
        <a:graphic>
          <a:graphicData uri="http://schemas.openxmlformats.org/drawingml/2006/table">
            <a:tbl>
              <a:tblPr firstRow="1" firstCol="1" bandRow="1">
                <a:tableStyleId>{0505E3EF-67EA-436B-97B2-0124C06EBD24}</a:tableStyleId>
              </a:tblPr>
              <a:tblGrid>
                <a:gridCol w="2734733">
                  <a:extLst>
                    <a:ext uri="{9D8B030D-6E8A-4147-A177-3AD203B41FA5}">
                      <a16:colId xmlns:a16="http://schemas.microsoft.com/office/drawing/2014/main" val="2213378908"/>
                    </a:ext>
                  </a:extLst>
                </a:gridCol>
                <a:gridCol w="2734733">
                  <a:extLst>
                    <a:ext uri="{9D8B030D-6E8A-4147-A177-3AD203B41FA5}">
                      <a16:colId xmlns:a16="http://schemas.microsoft.com/office/drawing/2014/main" val="423876468"/>
                    </a:ext>
                  </a:extLst>
                </a:gridCol>
                <a:gridCol w="2734733">
                  <a:extLst>
                    <a:ext uri="{9D8B030D-6E8A-4147-A177-3AD203B41FA5}">
                      <a16:colId xmlns:a16="http://schemas.microsoft.com/office/drawing/2014/main" val="3442669812"/>
                    </a:ext>
                  </a:extLst>
                </a:gridCol>
              </a:tblGrid>
              <a:tr h="449049">
                <a:tc>
                  <a:txBody>
                    <a:bodyPr/>
                    <a:lstStyle/>
                    <a:p>
                      <a:pPr algn="ctr">
                        <a:spcAft>
                          <a:spcPts val="0"/>
                        </a:spcAft>
                      </a:pPr>
                      <a:r>
                        <a:rPr lang="fr-FR" sz="1600" dirty="0">
                          <a:effectLst/>
                        </a:rPr>
                        <a:t>Date</a:t>
                      </a:r>
                      <a:endParaRPr lang="fr-FR" sz="1400" dirty="0">
                        <a:effectLst/>
                        <a:latin typeface="Calibri" panose="020F0502020204030204" pitchFamily="34" charset="0"/>
                        <a:ea typeface="Calibri" panose="020F0502020204030204" pitchFamily="34"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rPr>
                        <a:t>Lieu</a:t>
                      </a:r>
                      <a:endParaRPr lang="fr-FR" sz="1400" dirty="0">
                        <a:effectLst/>
                        <a:latin typeface="Calibri" panose="020F0502020204030204" pitchFamily="34" charset="0"/>
                        <a:ea typeface="Calibri" panose="020F0502020204030204" pitchFamily="34"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rPr>
                        <a:t>Evénement associé</a:t>
                      </a:r>
                      <a:endParaRPr lang="fr-FR" sz="1400" dirty="0">
                        <a:effectLst/>
                        <a:latin typeface="Calibri" panose="020F0502020204030204" pitchFamily="34" charset="0"/>
                        <a:ea typeface="Calibri" panose="020F0502020204030204" pitchFamily="34" charset="0"/>
                      </a:endParaRPr>
                    </a:p>
                  </a:txBody>
                  <a:tcPr marL="68580" marR="68580"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0114588"/>
                  </a:ext>
                </a:extLst>
              </a:tr>
              <a:tr h="719378">
                <a:tc>
                  <a:txBody>
                    <a:bodyPr/>
                    <a:lstStyle/>
                    <a:p>
                      <a:pPr algn="ctr">
                        <a:spcAft>
                          <a:spcPts val="0"/>
                        </a:spcAft>
                      </a:pPr>
                      <a:r>
                        <a:rPr lang="fr-FR" sz="1600" dirty="0">
                          <a:effectLst/>
                          <a:latin typeface="Calibri Light" panose="020F0302020204030204" pitchFamily="34" charset="0"/>
                          <a:cs typeface="Calibri Light" panose="020F0302020204030204" pitchFamily="34" charset="0"/>
                        </a:rPr>
                        <a:t>09 décembre</a:t>
                      </a:r>
                    </a:p>
                    <a:p>
                      <a:pPr algn="ctr">
                        <a:spcAft>
                          <a:spcPts val="0"/>
                        </a:spcAft>
                      </a:pPr>
                      <a:r>
                        <a:rPr lang="fr-FR" sz="1600" dirty="0">
                          <a:effectLst/>
                          <a:latin typeface="Calibri Light" panose="020F0302020204030204" pitchFamily="34" charset="0"/>
                          <a:cs typeface="Calibri Light" panose="020F0302020204030204" pitchFamily="34" charset="0"/>
                        </a:rPr>
                        <a:t>14h – 18h</a:t>
                      </a: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cs typeface="Calibri Light" panose="020F0302020204030204" pitchFamily="34" charset="0"/>
                        </a:rPr>
                        <a:t>Isles-sur-Tarn (locaux IFV)</a:t>
                      </a: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400" dirty="0">
                          <a:effectLst/>
                          <a:latin typeface="Calibri Light" panose="020F0302020204030204" pitchFamily="34" charset="0"/>
                          <a:cs typeface="Calibri Light" panose="020F0302020204030204" pitchFamily="34" charset="0"/>
                        </a:rPr>
                        <a:t>Visite vignoble et dégustation </a:t>
                      </a:r>
                      <a:r>
                        <a:rPr lang="fr-FR" sz="1400" kern="1200" dirty="0">
                          <a:solidFill>
                            <a:schemeClr val="dk1"/>
                          </a:solidFill>
                          <a:effectLst/>
                          <a:latin typeface="Calibri Light" panose="020F0302020204030204" pitchFamily="34" charset="0"/>
                          <a:ea typeface="+mn-ea"/>
                          <a:cs typeface="Calibri Light" panose="020F0302020204030204" pitchFamily="34" charset="0"/>
                        </a:rPr>
                        <a:t>cépages résistants + rencontre députée Marie-Christine Verdier-</a:t>
                      </a:r>
                      <a:r>
                        <a:rPr lang="fr-FR" sz="1400" kern="1200" dirty="0" err="1">
                          <a:solidFill>
                            <a:schemeClr val="dk1"/>
                          </a:solidFill>
                          <a:effectLst/>
                          <a:latin typeface="Calibri Light" panose="020F0302020204030204" pitchFamily="34" charset="0"/>
                          <a:ea typeface="+mn-ea"/>
                          <a:cs typeface="Calibri Light" panose="020F0302020204030204" pitchFamily="34" charset="0"/>
                        </a:rPr>
                        <a:t>Jouclas</a:t>
                      </a:r>
                      <a:r>
                        <a:rPr lang="fr-FR" sz="1400" kern="1200" dirty="0">
                          <a:solidFill>
                            <a:schemeClr val="dk1"/>
                          </a:solidFill>
                          <a:effectLst/>
                          <a:latin typeface="Calibri Light" panose="020F0302020204030204" pitchFamily="34" charset="0"/>
                          <a:ea typeface="+mn-ea"/>
                          <a:cs typeface="Calibri Light" panose="020F0302020204030204" pitchFamily="34" charset="0"/>
                        </a:rPr>
                        <a:t>, co-Présidente du groupe vin à l'Assemblée</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8797769"/>
                  </a:ext>
                </a:extLst>
              </a:tr>
              <a:tr h="584214">
                <a:tc>
                  <a:txBody>
                    <a:bodyPr/>
                    <a:lstStyle/>
                    <a:p>
                      <a:pPr algn="ctr">
                        <a:spcAft>
                          <a:spcPts val="0"/>
                        </a:spcAft>
                      </a:pPr>
                      <a:r>
                        <a:rPr lang="fr-FR" sz="1600" dirty="0">
                          <a:effectLst/>
                          <a:latin typeface="Calibri Light" panose="020F0302020204030204" pitchFamily="34" charset="0"/>
                          <a:cs typeface="Calibri Light" panose="020F0302020204030204" pitchFamily="34" charset="0"/>
                        </a:rPr>
                        <a:t>20 janvier 2020</a:t>
                      </a:r>
                    </a:p>
                    <a:p>
                      <a:pPr algn="ctr">
                        <a:spcAft>
                          <a:spcPts val="0"/>
                        </a:spcAft>
                      </a:pPr>
                      <a:r>
                        <a:rPr lang="fr-FR" sz="1600" dirty="0">
                          <a:effectLst/>
                          <a:latin typeface="Calibri Light" panose="020F0302020204030204" pitchFamily="34" charset="0"/>
                          <a:cs typeface="Calibri Light" panose="020F0302020204030204" pitchFamily="34" charset="0"/>
                        </a:rPr>
                        <a:t>14h – 18h </a:t>
                      </a: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French</a:t>
                      </a:r>
                      <a:r>
                        <a:rPr lang="fr-FR" sz="1600" baseline="0" dirty="0">
                          <a:effectLst/>
                          <a:latin typeface="Calibri Light" panose="020F0302020204030204" pitchFamily="34" charset="0"/>
                          <a:ea typeface="Calibri" panose="020F0502020204030204" pitchFamily="34" charset="0"/>
                          <a:cs typeface="Calibri Light" panose="020F0302020204030204" pitchFamily="34" charset="0"/>
                        </a:rPr>
                        <a:t> Tech ou Béziers</a:t>
                      </a: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MATIN : rencontre jeunes</a:t>
                      </a:r>
                      <a:r>
                        <a:rPr lang="fr-FR" sz="1600" baseline="0" dirty="0">
                          <a:effectLst/>
                          <a:latin typeface="Calibri Light" panose="020F0302020204030204" pitchFamily="34" charset="0"/>
                          <a:ea typeface="Calibri" panose="020F0502020204030204" pitchFamily="34" charset="0"/>
                          <a:cs typeface="Calibri Light" panose="020F0302020204030204" pitchFamily="34" charset="0"/>
                        </a:rPr>
                        <a:t> pousses/vieux ceps</a:t>
                      </a: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5924664"/>
                  </a:ext>
                </a:extLst>
              </a:tr>
              <a:tr h="667672">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Lundi 30 mars</a:t>
                      </a:r>
                    </a:p>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16h-18h</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Béziers ?</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45032"/>
                  </a:ext>
                </a:extLst>
              </a:tr>
              <a:tr h="667672">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Lundi 11 mai </a:t>
                      </a:r>
                    </a:p>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16h-18h</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ICV</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Verre</a:t>
                      </a:r>
                      <a:r>
                        <a:rPr lang="fr-FR" sz="1600" baseline="0" dirty="0">
                          <a:effectLst/>
                          <a:latin typeface="Calibri Light" panose="020F0302020204030204" pitchFamily="34" charset="0"/>
                          <a:ea typeface="Calibri" panose="020F0502020204030204" pitchFamily="34" charset="0"/>
                          <a:cs typeface="Calibri Light" panose="020F0302020204030204" pitchFamily="34" charset="0"/>
                        </a:rPr>
                        <a:t> de l’amitié</a:t>
                      </a: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1351750"/>
                  </a:ext>
                </a:extLst>
              </a:tr>
              <a:tr h="576273">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Lundi 06 juillet</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effectLst/>
                          <a:latin typeface="Calibri Light" panose="020F0302020204030204" pitchFamily="34" charset="0"/>
                          <a:cs typeface="Calibri Light" panose="020F0302020204030204" pitchFamily="34" charset="0"/>
                        </a:rPr>
                        <a:t>Céret (locaux Diam Bouchage)</a:t>
                      </a: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p>
                      <a:pPr algn="ctr">
                        <a:spcAft>
                          <a:spcPts val="0"/>
                        </a:spcAft>
                      </a:pP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dirty="0">
                          <a:effectLst/>
                          <a:latin typeface="Calibri Light" panose="020F0302020204030204" pitchFamily="34" charset="0"/>
                          <a:cs typeface="Calibri Light" panose="020F0302020204030204" pitchFamily="34" charset="0"/>
                        </a:rPr>
                        <a:t>Visite de l’usine</a:t>
                      </a: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p>
                      <a:pPr algn="ctr">
                        <a:spcAft>
                          <a:spcPts val="0"/>
                        </a:spcAft>
                      </a:pPr>
                      <a:endParaRPr lang="fr-FR"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416034"/>
                  </a:ext>
                </a:extLst>
              </a:tr>
              <a:tr h="584214">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Lundi 07 septembre</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fr-FR" sz="1600" dirty="0">
                          <a:effectLst/>
                          <a:latin typeface="Calibri Light" panose="020F0302020204030204" pitchFamily="34" charset="0"/>
                          <a:ea typeface="Calibri" panose="020F0502020204030204" pitchFamily="34" charset="0"/>
                          <a:cs typeface="Calibri Light" panose="020F0302020204030204" pitchFamily="34" charset="0"/>
                        </a:rPr>
                        <a:t>?</a:t>
                      </a: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5247243"/>
                  </a:ext>
                </a:extLst>
              </a:tr>
            </a:tbl>
          </a:graphicData>
        </a:graphic>
      </p:graphicFrame>
      <p:sp>
        <p:nvSpPr>
          <p:cNvPr id="9" name="Rectangle 4">
            <a:extLst>
              <a:ext uri="{FF2B5EF4-FFF2-40B4-BE49-F238E27FC236}">
                <a16:creationId xmlns:a16="http://schemas.microsoft.com/office/drawing/2014/main" id="{7794806F-2895-4C2F-902C-ED67B336E5C8}"/>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4ECD8858-501F-4D4C-91A5-03CB21B7DA99}"/>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341989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Vie associative</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7</a:t>
            </a:fld>
            <a:endParaRPr lang="fr-FR" altLang="fr-FR" sz="1200">
              <a:solidFill>
                <a:schemeClr val="bg1"/>
              </a:solidFill>
            </a:endParaRPr>
          </a:p>
        </p:txBody>
      </p:sp>
      <p:sp>
        <p:nvSpPr>
          <p:cNvPr id="2" name="Espace réservé du contenu 1"/>
          <p:cNvSpPr>
            <a:spLocks noGrp="1"/>
          </p:cNvSpPr>
          <p:nvPr>
            <p:ph idx="1"/>
          </p:nvPr>
        </p:nvSpPr>
        <p:spPr>
          <a:xfrm>
            <a:off x="251520" y="1412776"/>
            <a:ext cx="8640959" cy="5045360"/>
          </a:xfrm>
          <a:ln>
            <a:solidFill>
              <a:schemeClr val="accent2">
                <a:lumMod val="75000"/>
              </a:schemeClr>
            </a:solidFill>
          </a:ln>
        </p:spPr>
        <p:txBody>
          <a:bodyPr/>
          <a:lstStyle/>
          <a:p>
            <a:pPr marL="182563" lvl="1" indent="0">
              <a:spcAft>
                <a:spcPts val="0"/>
              </a:spcAft>
              <a:buNone/>
              <a:tabLst>
                <a:tab pos="0" algn="l"/>
              </a:tabLst>
            </a:pPr>
            <a:r>
              <a:rPr lang="fr-FR" sz="2400" b="1" dirty="0">
                <a:solidFill>
                  <a:srgbClr val="B41660"/>
                </a:solidFill>
                <a:latin typeface="Calibri Light" panose="020F0302020204030204" pitchFamily="34" charset="0"/>
                <a:ea typeface="Calibri"/>
                <a:cs typeface="Calibri Light" panose="020F0302020204030204" pitchFamily="34" charset="0"/>
              </a:rPr>
              <a:t>Proposition d’adaptation des statuts Vinseo</a:t>
            </a:r>
          </a:p>
          <a:p>
            <a:pPr marL="287338" lvl="1" indent="0" algn="just">
              <a:spcAft>
                <a:spcPts val="0"/>
              </a:spcAft>
              <a:buNone/>
              <a:tabLst>
                <a:tab pos="0" algn="l"/>
              </a:tabLst>
            </a:pPr>
            <a:r>
              <a:rPr lang="fr-FR" sz="1600" b="1" dirty="0">
                <a:solidFill>
                  <a:srgbClr val="0070C0"/>
                </a:solidFill>
                <a:latin typeface="Calibri Light" panose="020F0302020204030204" pitchFamily="34" charset="0"/>
                <a:ea typeface="Calibri"/>
                <a:cs typeface="Calibri Light" panose="020F0302020204030204" pitchFamily="34" charset="0"/>
              </a:rPr>
              <a:t>Validé : proposer en AG de modifier les statuts afin de créer des collèges par type de membre</a:t>
            </a:r>
            <a:r>
              <a:rPr lang="fr-FR" sz="16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 parmi lesquels nous trouverons le collège des organismes partenaires. Les rôles seraient propres à chaque collège (exemple : places limitées au CA, pas de présidence, </a:t>
            </a:r>
            <a:r>
              <a:rPr lang="fr-FR" sz="1600" b="1" dirty="0" err="1">
                <a:solidFill>
                  <a:schemeClr val="tx1">
                    <a:lumMod val="75000"/>
                    <a:lumOff val="25000"/>
                  </a:schemeClr>
                </a:solidFill>
                <a:latin typeface="Calibri Light" panose="020F0302020204030204" pitchFamily="34" charset="0"/>
                <a:ea typeface="Calibri"/>
                <a:cs typeface="Calibri Light" panose="020F0302020204030204" pitchFamily="34" charset="0"/>
              </a:rPr>
              <a:t>etc</a:t>
            </a:r>
            <a:r>
              <a:rPr lang="fr-FR" sz="16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a:t>
            </a:r>
          </a:p>
          <a:p>
            <a:pPr marL="450850" lvl="1" indent="0">
              <a:spcAft>
                <a:spcPts val="0"/>
              </a:spcAft>
              <a:buNone/>
              <a:tabLst>
                <a:tab pos="450850" algn="l"/>
              </a:tabLst>
            </a:pPr>
            <a:endParaRPr lang="fr-FR" sz="1600" b="1" dirty="0">
              <a:solidFill>
                <a:schemeClr val="tx1">
                  <a:lumMod val="75000"/>
                  <a:lumOff val="25000"/>
                </a:schemeClr>
              </a:solidFill>
            </a:endParaRPr>
          </a:p>
        </p:txBody>
      </p:sp>
      <p:sp>
        <p:nvSpPr>
          <p:cNvPr id="7" name="Rectangle 4">
            <a:extLst>
              <a:ext uri="{FF2B5EF4-FFF2-40B4-BE49-F238E27FC236}">
                <a16:creationId xmlns:a16="http://schemas.microsoft.com/office/drawing/2014/main" id="{4A97E512-AA8A-4018-A858-B5F5DD6A1EF7}"/>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3A77FCDB-27CC-4521-8A72-9454E529BA07}"/>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graphicFrame>
        <p:nvGraphicFramePr>
          <p:cNvPr id="4" name="Tableau 3">
            <a:extLst>
              <a:ext uri="{FF2B5EF4-FFF2-40B4-BE49-F238E27FC236}">
                <a16:creationId xmlns:a16="http://schemas.microsoft.com/office/drawing/2014/main" id="{BC4F5016-D863-4992-91D5-5B6DC70C3A34}"/>
              </a:ext>
            </a:extLst>
          </p:cNvPr>
          <p:cNvGraphicFramePr>
            <a:graphicFrameLocks noGrp="1"/>
          </p:cNvGraphicFramePr>
          <p:nvPr>
            <p:extLst>
              <p:ext uri="{D42A27DB-BD31-4B8C-83A1-F6EECF244321}">
                <p14:modId xmlns:p14="http://schemas.microsoft.com/office/powerpoint/2010/main" val="294815819"/>
              </p:ext>
            </p:extLst>
          </p:nvPr>
        </p:nvGraphicFramePr>
        <p:xfrm>
          <a:off x="304800" y="2758758"/>
          <a:ext cx="8534400" cy="3077844"/>
        </p:xfrm>
        <a:graphic>
          <a:graphicData uri="http://schemas.openxmlformats.org/drawingml/2006/table">
            <a:tbl>
              <a:tblPr firstRow="1" firstCol="1" bandRow="1">
                <a:tableStyleId>{5A111915-BE36-4E01-A7E5-04B1672EAD32}</a:tableStyleId>
              </a:tblPr>
              <a:tblGrid>
                <a:gridCol w="1962944">
                  <a:extLst>
                    <a:ext uri="{9D8B030D-6E8A-4147-A177-3AD203B41FA5}">
                      <a16:colId xmlns:a16="http://schemas.microsoft.com/office/drawing/2014/main" val="2754103551"/>
                    </a:ext>
                  </a:extLst>
                </a:gridCol>
                <a:gridCol w="3888432">
                  <a:extLst>
                    <a:ext uri="{9D8B030D-6E8A-4147-A177-3AD203B41FA5}">
                      <a16:colId xmlns:a16="http://schemas.microsoft.com/office/drawing/2014/main" val="3063052761"/>
                    </a:ext>
                  </a:extLst>
                </a:gridCol>
                <a:gridCol w="2683024">
                  <a:extLst>
                    <a:ext uri="{9D8B030D-6E8A-4147-A177-3AD203B41FA5}">
                      <a16:colId xmlns:a16="http://schemas.microsoft.com/office/drawing/2014/main" val="4054201776"/>
                    </a:ext>
                  </a:extLst>
                </a:gridCol>
              </a:tblGrid>
              <a:tr h="181923">
                <a:tc>
                  <a:txBody>
                    <a:bodyPr/>
                    <a:lstStyle/>
                    <a:p>
                      <a:pPr algn="ctr">
                        <a:spcAft>
                          <a:spcPts val="0"/>
                        </a:spcAft>
                      </a:pPr>
                      <a:r>
                        <a:rPr lang="fr-FR" sz="1200" dirty="0">
                          <a:effectLst/>
                        </a:rPr>
                        <a:t>Assemblée Générale</a:t>
                      </a:r>
                      <a:endParaRPr lang="fr-FR" sz="1100" dirty="0">
                        <a:effectLst/>
                        <a:latin typeface="Calibri" panose="020F0502020204030204" pitchFamily="34" charset="0"/>
                        <a:ea typeface="Calibri" panose="020F0502020204030204" pitchFamily="34" charset="0"/>
                      </a:endParaRPr>
                    </a:p>
                  </a:txBody>
                  <a:tcPr marL="60641" marR="60641" marT="30321" marB="30321"/>
                </a:tc>
                <a:tc>
                  <a:txBody>
                    <a:bodyPr/>
                    <a:lstStyle/>
                    <a:p>
                      <a:pPr algn="ctr">
                        <a:spcAft>
                          <a:spcPts val="0"/>
                        </a:spcAft>
                      </a:pPr>
                      <a:r>
                        <a:rPr lang="fr-FR" sz="1200" dirty="0">
                          <a:effectLst/>
                        </a:rPr>
                        <a:t>Conseil d’Administration</a:t>
                      </a:r>
                      <a:endParaRPr lang="fr-FR" sz="1100" dirty="0">
                        <a:effectLst/>
                        <a:latin typeface="Calibri" panose="020F0502020204030204" pitchFamily="34" charset="0"/>
                        <a:ea typeface="Calibri" panose="020F0502020204030204" pitchFamily="34" charset="0"/>
                      </a:endParaRPr>
                    </a:p>
                  </a:txBody>
                  <a:tcPr marL="60641" marR="60641" marT="30321" marB="30321"/>
                </a:tc>
                <a:tc>
                  <a:txBody>
                    <a:bodyPr/>
                    <a:lstStyle/>
                    <a:p>
                      <a:pPr algn="ctr">
                        <a:spcAft>
                          <a:spcPts val="0"/>
                        </a:spcAft>
                      </a:pPr>
                      <a:r>
                        <a:rPr lang="fr-FR" sz="1200" dirty="0">
                          <a:effectLst/>
                        </a:rPr>
                        <a:t>Bureau</a:t>
                      </a:r>
                      <a:endParaRPr lang="fr-FR" sz="1100" dirty="0">
                        <a:effectLst/>
                        <a:latin typeface="Calibri" panose="020F0502020204030204" pitchFamily="34" charset="0"/>
                        <a:ea typeface="Calibri" panose="020F0502020204030204" pitchFamily="34" charset="0"/>
                      </a:endParaRPr>
                    </a:p>
                  </a:txBody>
                  <a:tcPr marL="60641" marR="60641" marT="30321" marB="30321"/>
                </a:tc>
                <a:extLst>
                  <a:ext uri="{0D108BD9-81ED-4DB2-BD59-A6C34878D82A}">
                    <a16:rowId xmlns:a16="http://schemas.microsoft.com/office/drawing/2014/main" val="2284845808"/>
                  </a:ext>
                </a:extLst>
              </a:tr>
              <a:tr h="2243723">
                <a:tc>
                  <a:txBody>
                    <a:bodyPr/>
                    <a:lstStyle/>
                    <a:p>
                      <a:pPr algn="l">
                        <a:spcAft>
                          <a:spcPts val="0"/>
                        </a:spcAft>
                      </a:pPr>
                      <a:r>
                        <a:rPr lang="fr-FR" sz="1300" b="1" dirty="0">
                          <a:solidFill>
                            <a:srgbClr val="0070C0"/>
                          </a:solidFill>
                          <a:effectLst/>
                          <a:latin typeface="Calibri Light" panose="020F0302020204030204" pitchFamily="34" charset="0"/>
                          <a:cs typeface="Calibri Light" panose="020F0302020204030204" pitchFamily="34" charset="0"/>
                        </a:rPr>
                        <a:t>Proposition de fonctionnement par collèges :</a:t>
                      </a:r>
                    </a:p>
                    <a:p>
                      <a:pPr algn="l">
                        <a:spcAft>
                          <a:spcPts val="0"/>
                        </a:spcAft>
                      </a:pPr>
                      <a:endParaRPr lang="fr-FR" sz="1300" b="1" dirty="0">
                        <a:solidFill>
                          <a:srgbClr val="0070C0"/>
                        </a:solidFill>
                        <a:effectLst/>
                        <a:latin typeface="Calibri Light" panose="020F0302020204030204" pitchFamily="34" charset="0"/>
                        <a:cs typeface="Calibri Light" panose="020F0302020204030204" pitchFamily="34" charset="0"/>
                      </a:endParaRPr>
                    </a:p>
                    <a:p>
                      <a:pPr marL="177800" indent="0" algn="just">
                        <a:spcAft>
                          <a:spcPts val="0"/>
                        </a:spcAft>
                      </a:pPr>
                      <a:r>
                        <a:rPr lang="fr-FR" sz="1300" b="1" dirty="0">
                          <a:solidFill>
                            <a:srgbClr val="0070C0"/>
                          </a:solidFill>
                          <a:effectLst/>
                          <a:latin typeface="Calibri Light" panose="020F0302020204030204" pitchFamily="34" charset="0"/>
                          <a:cs typeface="Calibri Light" panose="020F0302020204030204" pitchFamily="34" charset="0"/>
                        </a:rPr>
                        <a:t>1. Entreprises</a:t>
                      </a:r>
                    </a:p>
                    <a:p>
                      <a:pPr marL="177800" indent="0" algn="just">
                        <a:spcAft>
                          <a:spcPts val="0"/>
                        </a:spcAft>
                      </a:pPr>
                      <a:endParaRPr lang="fr-FR" sz="1300" b="1" dirty="0">
                        <a:solidFill>
                          <a:srgbClr val="0070C0"/>
                        </a:solidFill>
                        <a:effectLst/>
                        <a:latin typeface="Calibri Light" panose="020F0302020204030204" pitchFamily="34" charset="0"/>
                        <a:cs typeface="Calibri Light" panose="020F0302020204030204" pitchFamily="34" charset="0"/>
                      </a:endParaRPr>
                    </a:p>
                    <a:p>
                      <a:pPr marL="177800" indent="0" algn="l">
                        <a:spcAft>
                          <a:spcPts val="0"/>
                        </a:spcAft>
                      </a:pPr>
                      <a:r>
                        <a:rPr lang="fr-FR" sz="1300" b="1" dirty="0">
                          <a:solidFill>
                            <a:srgbClr val="0070C0"/>
                          </a:solidFill>
                          <a:effectLst/>
                          <a:latin typeface="Calibri Light" panose="020F0302020204030204" pitchFamily="34" charset="0"/>
                          <a:cs typeface="Calibri Light" panose="020F0302020204030204" pitchFamily="34" charset="0"/>
                        </a:rPr>
                        <a:t>2. Organismes de recherche, formation, et transfert technologique</a:t>
                      </a:r>
                    </a:p>
                    <a:p>
                      <a:pPr marL="177800" indent="0" algn="just">
                        <a:spcAft>
                          <a:spcPts val="0"/>
                        </a:spcAft>
                      </a:pPr>
                      <a:endParaRPr lang="fr-FR" sz="1300" b="1" dirty="0">
                        <a:solidFill>
                          <a:srgbClr val="0070C0"/>
                        </a:solidFill>
                        <a:effectLst/>
                        <a:latin typeface="Calibri Light" panose="020F0302020204030204" pitchFamily="34" charset="0"/>
                        <a:cs typeface="Calibri Light" panose="020F0302020204030204" pitchFamily="34" charset="0"/>
                      </a:endParaRPr>
                    </a:p>
                    <a:p>
                      <a:pPr marL="177800" indent="0" algn="l">
                        <a:spcAft>
                          <a:spcPts val="0"/>
                        </a:spcAft>
                      </a:pPr>
                      <a:r>
                        <a:rPr lang="fr-FR" sz="1300" b="1" dirty="0">
                          <a:solidFill>
                            <a:srgbClr val="0070C0"/>
                          </a:solidFill>
                          <a:effectLst/>
                          <a:latin typeface="Calibri Light" panose="020F0302020204030204" pitchFamily="34" charset="0"/>
                          <a:cs typeface="Calibri Light" panose="020F0302020204030204" pitchFamily="34" charset="0"/>
                        </a:rPr>
                        <a:t>3. Organismes partenaires</a:t>
                      </a:r>
                      <a:endParaRPr lang="fr-FR" sz="1300" b="1" dirty="0">
                        <a:solidFill>
                          <a:srgbClr val="0070C0"/>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60641" marR="60641" marT="30321" marB="30321"/>
                </a:tc>
                <a:tc>
                  <a:txBody>
                    <a:bodyPr/>
                    <a:lstStyle/>
                    <a:p>
                      <a:pPr marL="177800" indent="-177800" algn="just">
                        <a:spcAft>
                          <a:spcPts val="0"/>
                        </a:spcAft>
                        <a:buFont typeface="Wingdings" panose="05000000000000000000" pitchFamily="2" charset="2"/>
                        <a:buChar char="§"/>
                      </a:pPr>
                      <a:r>
                        <a:rPr lang="fr-FR" sz="1300" b="1" dirty="0">
                          <a:effectLst/>
                          <a:latin typeface="Calibri Light" panose="020F0302020204030204" pitchFamily="34" charset="0"/>
                          <a:cs typeface="Calibri Light" panose="020F0302020204030204" pitchFamily="34" charset="0"/>
                        </a:rPr>
                        <a:t>Composé d’un maximum de 24 membres (+ Président d’honneur = 25)</a:t>
                      </a:r>
                    </a:p>
                    <a:p>
                      <a:pPr marL="0" indent="0" algn="just">
                        <a:spcAft>
                          <a:spcPts val="0"/>
                        </a:spcAft>
                        <a:buFont typeface="Wingdings" panose="05000000000000000000" pitchFamily="2" charset="2"/>
                        <a:buNone/>
                      </a:pPr>
                      <a:endParaRPr lang="fr-FR" sz="1300" b="1" dirty="0">
                        <a:effectLst/>
                        <a:latin typeface="Calibri Light" panose="020F0302020204030204" pitchFamily="34" charset="0"/>
                        <a:cs typeface="Calibri Light" panose="020F0302020204030204" pitchFamily="34" charset="0"/>
                      </a:endParaRPr>
                    </a:p>
                    <a:p>
                      <a:pPr marL="177800" indent="-177800" algn="just">
                        <a:spcAft>
                          <a:spcPts val="0"/>
                        </a:spcAft>
                        <a:buFont typeface="Wingdings" panose="05000000000000000000" pitchFamily="2" charset="2"/>
                        <a:buChar char="§"/>
                      </a:pPr>
                      <a:r>
                        <a:rPr lang="fr-FR" sz="1300" b="1" dirty="0">
                          <a:solidFill>
                            <a:srgbClr val="0070C0"/>
                          </a:solidFill>
                          <a:effectLst/>
                          <a:latin typeface="Calibri Light" panose="020F0302020204030204" pitchFamily="34" charset="0"/>
                          <a:cs typeface="Calibri Light" panose="020F0302020204030204" pitchFamily="34" charset="0"/>
                        </a:rPr>
                        <a:t>Chaque collège dispose de sièges au sein du Conseil d'Administration, reflétant la répartition des membres </a:t>
                      </a:r>
                      <a:r>
                        <a:rPr lang="fr-FR" sz="1300" b="1" dirty="0">
                          <a:effectLst/>
                          <a:latin typeface="Calibri Light" panose="020F0302020204030204" pitchFamily="34" charset="0"/>
                          <a:cs typeface="Calibri Light" panose="020F0302020204030204" pitchFamily="34" charset="0"/>
                        </a:rPr>
                        <a:t>:</a:t>
                      </a:r>
                    </a:p>
                    <a:p>
                      <a:pPr marL="534988" lvl="0" indent="-179388" algn="l">
                        <a:spcAft>
                          <a:spcPts val="0"/>
                        </a:spcAft>
                        <a:buFont typeface="+mj-lt"/>
                        <a:buAutoNum type="arabicPeriod"/>
                      </a:pPr>
                      <a:r>
                        <a:rPr lang="fr-FR" sz="1300" b="1" dirty="0">
                          <a:solidFill>
                            <a:srgbClr val="0070C0"/>
                          </a:solidFill>
                          <a:effectLst/>
                          <a:latin typeface="Calibri Light" panose="020F0302020204030204" pitchFamily="34" charset="0"/>
                          <a:cs typeface="Calibri Light" panose="020F0302020204030204" pitchFamily="34" charset="0"/>
                        </a:rPr>
                        <a:t>75% entreprises </a:t>
                      </a:r>
                    </a:p>
                    <a:p>
                      <a:pPr marL="534988" lvl="0" indent="-179388" algn="l">
                        <a:spcAft>
                          <a:spcPts val="0"/>
                        </a:spcAft>
                        <a:buFont typeface="+mj-lt"/>
                        <a:buAutoNum type="arabicPeriod"/>
                      </a:pPr>
                      <a:r>
                        <a:rPr lang="fr-FR" sz="1300" b="1" dirty="0">
                          <a:solidFill>
                            <a:srgbClr val="0070C0"/>
                          </a:solidFill>
                          <a:effectLst/>
                          <a:latin typeface="Calibri Light" panose="020F0302020204030204" pitchFamily="34" charset="0"/>
                          <a:cs typeface="Calibri Light" panose="020F0302020204030204" pitchFamily="34" charset="0"/>
                        </a:rPr>
                        <a:t>25 % organismes de recherche, formation, et transfert technologique</a:t>
                      </a:r>
                    </a:p>
                    <a:p>
                      <a:pPr marL="534988" lvl="0" indent="-179388" algn="l">
                        <a:spcAft>
                          <a:spcPts val="0"/>
                        </a:spcAft>
                        <a:buFont typeface="+mj-lt"/>
                        <a:buAutoNum type="arabicPeriod"/>
                      </a:pPr>
                      <a:r>
                        <a:rPr lang="fr-FR" sz="1300" b="1" u="sng" strike="sngStrike" dirty="0">
                          <a:effectLst/>
                          <a:latin typeface="Calibri Light" panose="020F0302020204030204" pitchFamily="34" charset="0"/>
                          <a:cs typeface="Calibri Light" panose="020F0302020204030204" pitchFamily="34" charset="0"/>
                        </a:rPr>
                        <a:t>8,5% organismes partenaires : 2 sièges</a:t>
                      </a:r>
                    </a:p>
                    <a:p>
                      <a:pPr marL="355600" lvl="0" indent="0" algn="l">
                        <a:spcAft>
                          <a:spcPts val="0"/>
                        </a:spcAft>
                        <a:buFont typeface="+mj-lt"/>
                        <a:buNone/>
                      </a:pPr>
                      <a:endParaRPr lang="fr-FR" sz="1300" b="1" u="sng" strike="sngStrike" dirty="0">
                        <a:effectLst/>
                        <a:latin typeface="Calibri Light" panose="020F0302020204030204" pitchFamily="34" charset="0"/>
                        <a:cs typeface="Calibri Light" panose="020F0302020204030204" pitchFamily="34" charset="0"/>
                      </a:endParaRPr>
                    </a:p>
                    <a:p>
                      <a:pPr marL="177800" indent="-177800" algn="l">
                        <a:spcAft>
                          <a:spcPts val="0"/>
                        </a:spcAft>
                        <a:buFont typeface="Wingdings" panose="05000000000000000000" pitchFamily="2" charset="2"/>
                        <a:buChar char="§"/>
                      </a:pPr>
                      <a:r>
                        <a:rPr lang="fr-FR" sz="1300" b="1" dirty="0">
                          <a:effectLst/>
                          <a:latin typeface="Calibri Light" panose="020F0302020204030204" pitchFamily="34" charset="0"/>
                          <a:cs typeface="Calibri Light" panose="020F0302020204030204" pitchFamily="34" charset="0"/>
                        </a:rPr>
                        <a:t> Réunions en </a:t>
                      </a:r>
                      <a:r>
                        <a:rPr lang="fr-FR" sz="1300" b="1" u="sng" dirty="0">
                          <a:effectLst/>
                          <a:latin typeface="Calibri Light" panose="020F0302020204030204" pitchFamily="34" charset="0"/>
                          <a:cs typeface="Calibri Light" panose="020F0302020204030204" pitchFamily="34" charset="0"/>
                        </a:rPr>
                        <a:t>présentiel ou visioconférence</a:t>
                      </a:r>
                      <a:r>
                        <a:rPr lang="fr-FR" sz="1300" b="1" dirty="0">
                          <a:effectLst/>
                          <a:latin typeface="Calibri Light" panose="020F0302020204030204" pitchFamily="34" charset="0"/>
                          <a:cs typeface="Calibri Light" panose="020F0302020204030204" pitchFamily="34" charset="0"/>
                        </a:rPr>
                        <a:t> environ tous les 2 mois.</a:t>
                      </a:r>
                    </a:p>
                    <a:p>
                      <a:pPr marL="0" indent="0" algn="just">
                        <a:spcAft>
                          <a:spcPts val="0"/>
                        </a:spcAft>
                        <a:buFont typeface="Wingdings" panose="05000000000000000000" pitchFamily="2" charset="2"/>
                        <a:buNone/>
                      </a:pPr>
                      <a:endParaRPr lang="fr-FR" sz="1300" b="1" dirty="0">
                        <a:effectLst/>
                        <a:latin typeface="Calibri Light" panose="020F0302020204030204" pitchFamily="34" charset="0"/>
                        <a:ea typeface="Calibri" panose="020F0502020204030204" pitchFamily="34" charset="0"/>
                        <a:cs typeface="Calibri Light" panose="020F0302020204030204" pitchFamily="34" charset="0"/>
                      </a:endParaRPr>
                    </a:p>
                  </a:txBody>
                  <a:tcPr marL="60641" marR="60641" marT="30321" marB="30321"/>
                </a:tc>
                <a:tc>
                  <a:txBody>
                    <a:bodyPr/>
                    <a:lstStyle/>
                    <a:p>
                      <a:pPr marL="0" lvl="0" indent="0" algn="just">
                        <a:spcAft>
                          <a:spcPts val="0"/>
                        </a:spcAft>
                        <a:buFont typeface="Wingdings" panose="05000000000000000000" pitchFamily="2" charset="2"/>
                        <a:buNone/>
                      </a:pPr>
                      <a:r>
                        <a:rPr lang="fr-FR" sz="1600" b="1" strike="noStrike" dirty="0">
                          <a:solidFill>
                            <a:srgbClr val="0070C0"/>
                          </a:solidFill>
                          <a:effectLst/>
                          <a:latin typeface="Calibri Light" panose="020F0302020204030204" pitchFamily="34" charset="0"/>
                          <a:ea typeface="Calibri" panose="020F0502020204030204" pitchFamily="34" charset="0"/>
                          <a:cs typeface="Calibri Light" panose="020F0302020204030204" pitchFamily="34" charset="0"/>
                        </a:rPr>
                        <a:t>Pas de bureau. </a:t>
                      </a:r>
                    </a:p>
                    <a:p>
                      <a:pPr marL="0" lvl="0" indent="0" algn="just">
                        <a:spcAft>
                          <a:spcPts val="0"/>
                        </a:spcAft>
                        <a:buFont typeface="Wingdings" panose="05000000000000000000" pitchFamily="2" charset="2"/>
                        <a:buNone/>
                      </a:pPr>
                      <a:endParaRPr lang="fr-FR" sz="1600" b="1" strike="noStrike" dirty="0">
                        <a:solidFill>
                          <a:srgbClr val="0070C0"/>
                        </a:solidFill>
                        <a:effectLst/>
                        <a:latin typeface="Calibri Light" panose="020F0302020204030204" pitchFamily="34" charset="0"/>
                        <a:ea typeface="Calibri" panose="020F0502020204030204" pitchFamily="34" charset="0"/>
                        <a:cs typeface="Calibri Light" panose="020F0302020204030204" pitchFamily="34" charset="0"/>
                      </a:endParaRPr>
                    </a:p>
                    <a:p>
                      <a:pPr marL="0" lvl="0" indent="0" algn="just">
                        <a:spcAft>
                          <a:spcPts val="0"/>
                        </a:spcAft>
                        <a:buFont typeface="Wingdings" panose="05000000000000000000" pitchFamily="2" charset="2"/>
                        <a:buNone/>
                      </a:pPr>
                      <a:r>
                        <a:rPr lang="fr-FR" sz="1600" b="1" strike="noStrike" dirty="0">
                          <a:solidFill>
                            <a:srgbClr val="0070C0"/>
                          </a:solidFill>
                          <a:effectLst/>
                          <a:latin typeface="Calibri Light" panose="020F0302020204030204" pitchFamily="34" charset="0"/>
                          <a:ea typeface="Calibri" panose="020F0502020204030204" pitchFamily="34" charset="0"/>
                          <a:cs typeface="Calibri Light" panose="020F0302020204030204" pitchFamily="34" charset="0"/>
                        </a:rPr>
                        <a:t>Le CA commandera un travail sur des sujets précis à des commissions ou groupes de travail, dont le travail sera ensuite soumis au CA. </a:t>
                      </a:r>
                    </a:p>
                  </a:txBody>
                  <a:tcPr marL="60641" marR="60641" marT="30321" marB="30321"/>
                </a:tc>
                <a:extLst>
                  <a:ext uri="{0D108BD9-81ED-4DB2-BD59-A6C34878D82A}">
                    <a16:rowId xmlns:a16="http://schemas.microsoft.com/office/drawing/2014/main" val="796320321"/>
                  </a:ext>
                </a:extLst>
              </a:tr>
            </a:tbl>
          </a:graphicData>
        </a:graphic>
      </p:graphicFrame>
    </p:spTree>
    <p:extLst>
      <p:ext uri="{BB962C8B-B14F-4D97-AF65-F5344CB8AC3E}">
        <p14:creationId xmlns:p14="http://schemas.microsoft.com/office/powerpoint/2010/main" val="381599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Vie associative</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8</a:t>
            </a:fld>
            <a:endParaRPr lang="fr-FR" altLang="fr-FR" sz="1200">
              <a:solidFill>
                <a:schemeClr val="bg1"/>
              </a:solidFill>
            </a:endParaRPr>
          </a:p>
        </p:txBody>
      </p:sp>
      <p:sp>
        <p:nvSpPr>
          <p:cNvPr id="2" name="Espace réservé du contenu 1"/>
          <p:cNvSpPr>
            <a:spLocks noGrp="1"/>
          </p:cNvSpPr>
          <p:nvPr>
            <p:ph idx="1"/>
          </p:nvPr>
        </p:nvSpPr>
        <p:spPr>
          <a:xfrm>
            <a:off x="251520" y="1412776"/>
            <a:ext cx="8640959" cy="5045360"/>
          </a:xfrm>
          <a:ln>
            <a:solidFill>
              <a:schemeClr val="accent2">
                <a:lumMod val="75000"/>
              </a:schemeClr>
            </a:solidFill>
          </a:ln>
        </p:spPr>
        <p:txBody>
          <a:bodyPr/>
          <a:lstStyle/>
          <a:p>
            <a:pPr marL="182563" lvl="1" indent="0">
              <a:spcAft>
                <a:spcPts val="0"/>
              </a:spcAft>
              <a:buNone/>
              <a:tabLst>
                <a:tab pos="0" algn="l"/>
              </a:tabLst>
            </a:pPr>
            <a:r>
              <a:rPr lang="fr-FR" sz="2400" b="1" dirty="0">
                <a:solidFill>
                  <a:srgbClr val="B41660"/>
                </a:solidFill>
                <a:latin typeface="Calibri Light" panose="020F0302020204030204" pitchFamily="34" charset="0"/>
                <a:ea typeface="Calibri"/>
                <a:cs typeface="Calibri Light" panose="020F0302020204030204" pitchFamily="34" charset="0"/>
              </a:rPr>
              <a:t>Proposition d’adaptation des statuts Vinseo</a:t>
            </a:r>
          </a:p>
          <a:p>
            <a:pPr marL="287338" lvl="1" indent="0" algn="just">
              <a:spcAft>
                <a:spcPts val="0"/>
              </a:spcAft>
              <a:buNone/>
              <a:tabLst>
                <a:tab pos="0" algn="l"/>
              </a:tabLst>
            </a:pPr>
            <a:r>
              <a:rPr lang="fr-FR" sz="1600" b="1" dirty="0">
                <a:solidFill>
                  <a:srgbClr val="0070C0"/>
                </a:solidFill>
                <a:latin typeface="Calibri Light" panose="020F0302020204030204" pitchFamily="34" charset="0"/>
                <a:ea typeface="Calibri"/>
                <a:cs typeface="Calibri Light" panose="020F0302020204030204" pitchFamily="34" charset="0"/>
              </a:rPr>
              <a:t>Validé : proposer en AG de modifier les statuts</a:t>
            </a:r>
            <a:endParaRPr lang="fr-FR" sz="1600" b="1" dirty="0">
              <a:solidFill>
                <a:srgbClr val="0070C0"/>
              </a:solidFill>
            </a:endParaRPr>
          </a:p>
        </p:txBody>
      </p:sp>
      <p:sp>
        <p:nvSpPr>
          <p:cNvPr id="7" name="Rectangle 4">
            <a:extLst>
              <a:ext uri="{FF2B5EF4-FFF2-40B4-BE49-F238E27FC236}">
                <a16:creationId xmlns:a16="http://schemas.microsoft.com/office/drawing/2014/main" id="{4A97E512-AA8A-4018-A858-B5F5DD6A1EF7}"/>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3A77FCDB-27CC-4521-8A72-9454E529BA07}"/>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graphicFrame>
        <p:nvGraphicFramePr>
          <p:cNvPr id="4" name="Tableau 3">
            <a:extLst>
              <a:ext uri="{FF2B5EF4-FFF2-40B4-BE49-F238E27FC236}">
                <a16:creationId xmlns:a16="http://schemas.microsoft.com/office/drawing/2014/main" id="{DE0C6BD3-C2C2-4975-A68D-ADEAF3AB05DA}"/>
              </a:ext>
            </a:extLst>
          </p:cNvPr>
          <p:cNvGraphicFramePr>
            <a:graphicFrameLocks noGrp="1"/>
          </p:cNvGraphicFramePr>
          <p:nvPr>
            <p:extLst>
              <p:ext uri="{D42A27DB-BD31-4B8C-83A1-F6EECF244321}">
                <p14:modId xmlns:p14="http://schemas.microsoft.com/office/powerpoint/2010/main" val="1095319135"/>
              </p:ext>
            </p:extLst>
          </p:nvPr>
        </p:nvGraphicFramePr>
        <p:xfrm>
          <a:off x="304799" y="2180180"/>
          <a:ext cx="8534400" cy="3402203"/>
        </p:xfrm>
        <a:graphic>
          <a:graphicData uri="http://schemas.openxmlformats.org/drawingml/2006/table">
            <a:tbl>
              <a:tblPr firstRow="1" firstCol="1" bandRow="1">
                <a:tableStyleId>{5A111915-BE36-4E01-A7E5-04B1672EAD32}</a:tableStyleId>
              </a:tblPr>
              <a:tblGrid>
                <a:gridCol w="4009103">
                  <a:extLst>
                    <a:ext uri="{9D8B030D-6E8A-4147-A177-3AD203B41FA5}">
                      <a16:colId xmlns:a16="http://schemas.microsoft.com/office/drawing/2014/main" val="3255568898"/>
                    </a:ext>
                  </a:extLst>
                </a:gridCol>
                <a:gridCol w="4525297">
                  <a:extLst>
                    <a:ext uri="{9D8B030D-6E8A-4147-A177-3AD203B41FA5}">
                      <a16:colId xmlns:a16="http://schemas.microsoft.com/office/drawing/2014/main" val="3259106529"/>
                    </a:ext>
                  </a:extLst>
                </a:gridCol>
              </a:tblGrid>
              <a:tr h="137652">
                <a:tc>
                  <a:txBody>
                    <a:bodyPr/>
                    <a:lstStyle/>
                    <a:p>
                      <a:pPr marL="457200" algn="ctr">
                        <a:spcAft>
                          <a:spcPts val="0"/>
                        </a:spcAft>
                      </a:pPr>
                      <a:r>
                        <a:rPr lang="fr-FR" sz="1200" dirty="0">
                          <a:effectLst/>
                        </a:rPr>
                        <a:t>Actuellement</a:t>
                      </a:r>
                      <a:endParaRPr lang="fr-FR" sz="1100" dirty="0">
                        <a:effectLst/>
                        <a:latin typeface="Calibri" panose="020F0502020204030204" pitchFamily="34" charset="0"/>
                        <a:ea typeface="Calibri" panose="020F0502020204030204" pitchFamily="34" charset="0"/>
                      </a:endParaRPr>
                    </a:p>
                  </a:txBody>
                  <a:tcPr marL="51619" marR="51619" marT="0" marB="0">
                    <a:lnR w="12700" cap="flat" cmpd="sng" algn="ctr">
                      <a:solidFill>
                        <a:schemeClr val="tx1"/>
                      </a:solidFill>
                      <a:prstDash val="solid"/>
                      <a:round/>
                      <a:headEnd type="none" w="med" len="med"/>
                      <a:tailEnd type="none" w="med" len="med"/>
                    </a:lnR>
                  </a:tcPr>
                </a:tc>
                <a:tc>
                  <a:txBody>
                    <a:bodyPr/>
                    <a:lstStyle/>
                    <a:p>
                      <a:pPr marL="457200" algn="ctr">
                        <a:spcAft>
                          <a:spcPts val="0"/>
                        </a:spcAft>
                      </a:pPr>
                      <a:r>
                        <a:rPr lang="fr-FR" sz="1200">
                          <a:effectLst/>
                        </a:rPr>
                        <a:t>Proposition</a:t>
                      </a:r>
                      <a:endParaRPr lang="fr-FR" sz="1100">
                        <a:effectLst/>
                        <a:latin typeface="Calibri" panose="020F0502020204030204" pitchFamily="34" charset="0"/>
                        <a:ea typeface="Calibri" panose="020F0502020204030204" pitchFamily="34" charset="0"/>
                      </a:endParaRPr>
                    </a:p>
                  </a:txBody>
                  <a:tcPr marL="51619" marR="5161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67373415"/>
                  </a:ext>
                </a:extLst>
              </a:tr>
              <a:tr h="1565405">
                <a:tc>
                  <a:txBody>
                    <a:bodyPr/>
                    <a:lstStyle/>
                    <a:p>
                      <a:pPr marL="342900" lvl="0" indent="-342900" algn="just">
                        <a:lnSpc>
                          <a:spcPct val="115000"/>
                        </a:lnSpc>
                        <a:spcAft>
                          <a:spcPts val="1000"/>
                        </a:spcAft>
                        <a:buClr>
                          <a:srgbClr val="000000"/>
                        </a:buClr>
                        <a:buFont typeface="+mj-lt"/>
                        <a:buAutoNum type="arabicPeriod"/>
                      </a:pPr>
                      <a:r>
                        <a:rPr lang="fr-FR" sz="1600" b="0" dirty="0">
                          <a:effectLst/>
                        </a:rPr>
                        <a:t>Promouvoir les producteurs de biens et services fournis à la filière vitivinicole,</a:t>
                      </a:r>
                    </a:p>
                    <a:p>
                      <a:pPr marL="342900" lvl="0" indent="-342900" algn="just">
                        <a:lnSpc>
                          <a:spcPct val="115000"/>
                        </a:lnSpc>
                        <a:spcAft>
                          <a:spcPts val="1000"/>
                        </a:spcAft>
                        <a:buClr>
                          <a:srgbClr val="000000"/>
                        </a:buClr>
                        <a:buFont typeface="+mj-lt"/>
                        <a:buAutoNum type="arabicPeriod"/>
                      </a:pPr>
                      <a:r>
                        <a:rPr lang="fr-FR" sz="1600" b="0" dirty="0">
                          <a:effectLst/>
                        </a:rPr>
                        <a:t>Favoriser leur développement,</a:t>
                      </a:r>
                    </a:p>
                    <a:p>
                      <a:pPr marL="342900" lvl="0" indent="-342900" algn="just">
                        <a:lnSpc>
                          <a:spcPct val="115000"/>
                        </a:lnSpc>
                        <a:spcAft>
                          <a:spcPts val="1000"/>
                        </a:spcAft>
                        <a:buClr>
                          <a:srgbClr val="000000"/>
                        </a:buClr>
                        <a:buFont typeface="+mj-lt"/>
                        <a:buAutoNum type="arabicPeriod"/>
                      </a:pPr>
                      <a:r>
                        <a:rPr lang="fr-FR" sz="1600" b="0" dirty="0">
                          <a:effectLst/>
                        </a:rPr>
                        <a:t>Faciliter leur accès à l’innovation et aux transferts de technologie,</a:t>
                      </a:r>
                    </a:p>
                    <a:p>
                      <a:pPr marL="342900" lvl="0" indent="-342900" algn="just">
                        <a:lnSpc>
                          <a:spcPct val="115000"/>
                        </a:lnSpc>
                        <a:spcAft>
                          <a:spcPts val="1000"/>
                        </a:spcAft>
                        <a:buClr>
                          <a:srgbClr val="000000"/>
                        </a:buClr>
                        <a:buFont typeface="+mj-lt"/>
                        <a:buAutoNum type="arabicPeriod"/>
                      </a:pPr>
                      <a:r>
                        <a:rPr lang="fr-FR" sz="1600" b="0" dirty="0">
                          <a:effectLst/>
                        </a:rPr>
                        <a:t>Favoriser les synergies en vue de dynamiser les performances économiques de la filière. </a:t>
                      </a:r>
                    </a:p>
                    <a:p>
                      <a:pPr marL="457200">
                        <a:spcAft>
                          <a:spcPts val="0"/>
                        </a:spcAft>
                      </a:pPr>
                      <a:r>
                        <a:rPr lang="fr-FR" sz="1600" dirty="0">
                          <a:effectLst/>
                        </a:rPr>
                        <a:t> </a:t>
                      </a:r>
                      <a:endParaRPr lang="fr-FR" sz="1400" dirty="0">
                        <a:effectLst/>
                        <a:latin typeface="Calibri" panose="020F0502020204030204" pitchFamily="34" charset="0"/>
                        <a:ea typeface="Calibri" panose="020F0502020204030204" pitchFamily="34" charset="0"/>
                      </a:endParaRPr>
                    </a:p>
                  </a:txBody>
                  <a:tcPr marL="51619" marR="51619" marT="0" marB="0">
                    <a:lnR w="12700" cap="flat" cmpd="sng" algn="ctr">
                      <a:solidFill>
                        <a:schemeClr val="tx1"/>
                      </a:solidFill>
                      <a:prstDash val="solid"/>
                      <a:round/>
                      <a:headEnd type="none" w="med" len="med"/>
                      <a:tailEnd type="none" w="med" len="med"/>
                    </a:lnR>
                  </a:tcPr>
                </a:tc>
                <a:tc>
                  <a:txBody>
                    <a:bodyPr/>
                    <a:lstStyle/>
                    <a:p>
                      <a:pPr marL="357188" lvl="0" indent="-357188">
                        <a:spcAft>
                          <a:spcPts val="0"/>
                        </a:spcAft>
                        <a:buFont typeface="+mj-lt"/>
                        <a:buAutoNum type="arabicPeriod"/>
                      </a:pPr>
                      <a:r>
                        <a:rPr lang="fr-FR" sz="1600" dirty="0">
                          <a:solidFill>
                            <a:srgbClr val="0070C0"/>
                          </a:solidFill>
                          <a:effectLst/>
                        </a:rPr>
                        <a:t>Promouvoir les membres de Vinseo, leur engagement et leur diversité : fournisseurs de biens et de services, Recherche, enseignement et institutions au service de la filière vitivinicole en Occitanie ;</a:t>
                      </a:r>
                    </a:p>
                    <a:p>
                      <a:pPr marL="357188" lvl="0" indent="-357188">
                        <a:spcAft>
                          <a:spcPts val="0"/>
                        </a:spcAft>
                        <a:buFont typeface="+mj-lt"/>
                        <a:buNone/>
                      </a:pPr>
                      <a:endParaRPr lang="fr-FR" sz="1400" dirty="0">
                        <a:solidFill>
                          <a:srgbClr val="0070C0"/>
                        </a:solidFill>
                        <a:effectLst/>
                      </a:endParaRPr>
                    </a:p>
                    <a:p>
                      <a:pPr marL="357188" lvl="0" indent="-357188" algn="just">
                        <a:lnSpc>
                          <a:spcPct val="115000"/>
                        </a:lnSpc>
                        <a:spcAft>
                          <a:spcPts val="1000"/>
                        </a:spcAft>
                        <a:buFont typeface="+mj-lt"/>
                        <a:buNone/>
                      </a:pPr>
                      <a:r>
                        <a:rPr lang="fr-FR" sz="1600" dirty="0">
                          <a:solidFill>
                            <a:srgbClr val="0070C0"/>
                          </a:solidFill>
                          <a:effectLst/>
                        </a:rPr>
                        <a:t>2. Faciliter leur accès à l’innovation et aux transferts de technologie ;</a:t>
                      </a:r>
                      <a:endParaRPr lang="fr-FR" sz="1400" dirty="0">
                        <a:solidFill>
                          <a:srgbClr val="0070C0"/>
                        </a:solidFill>
                        <a:effectLst/>
                      </a:endParaRPr>
                    </a:p>
                    <a:p>
                      <a:pPr marL="357188" lvl="0" indent="-357188" algn="just">
                        <a:lnSpc>
                          <a:spcPct val="115000"/>
                        </a:lnSpc>
                        <a:spcAft>
                          <a:spcPts val="1000"/>
                        </a:spcAft>
                        <a:buFont typeface="+mj-lt"/>
                        <a:buNone/>
                      </a:pPr>
                      <a:r>
                        <a:rPr lang="fr-FR" sz="1600" dirty="0">
                          <a:solidFill>
                            <a:srgbClr val="0070C0"/>
                          </a:solidFill>
                          <a:effectLst/>
                        </a:rPr>
                        <a:t>3. Favoriser les synergies en vue de dynamiser les performances économiques, sociales et environnementales de la filière et y apporter une forte valeur ajoutée.</a:t>
                      </a:r>
                      <a:endParaRPr lang="fr-FR" sz="1400" dirty="0">
                        <a:solidFill>
                          <a:srgbClr val="0070C0"/>
                        </a:solidFill>
                        <a:effectLst/>
                        <a:latin typeface="Times New Roman" panose="02020603050405020304" pitchFamily="18" charset="0"/>
                      </a:endParaRPr>
                    </a:p>
                  </a:txBody>
                  <a:tcPr marL="51619" marR="51619"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32836541"/>
                  </a:ext>
                </a:extLst>
              </a:tr>
            </a:tbl>
          </a:graphicData>
        </a:graphic>
      </p:graphicFrame>
    </p:spTree>
    <p:extLst>
      <p:ext uri="{BB962C8B-B14F-4D97-AF65-F5344CB8AC3E}">
        <p14:creationId xmlns:p14="http://schemas.microsoft.com/office/powerpoint/2010/main" val="140785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13779" y="548680"/>
            <a:ext cx="5364088" cy="1143000"/>
          </a:xfrm>
        </p:spPr>
        <p:txBody>
          <a:bodyPr/>
          <a:lstStyle/>
          <a:p>
            <a:pPr algn="l"/>
            <a:r>
              <a:rPr lang="fr-FR" altLang="fr-FR" sz="4000" dirty="0">
                <a:solidFill>
                  <a:schemeClr val="bg2">
                    <a:lumMod val="60000"/>
                    <a:lumOff val="40000"/>
                  </a:schemeClr>
                </a:solidFill>
                <a:latin typeface="Calibri Light" panose="020F0302020204030204" pitchFamily="34" charset="0"/>
                <a:cs typeface="Calibri Light" panose="020F0302020204030204" pitchFamily="34" charset="0"/>
              </a:rPr>
              <a:t>Vie associative</a:t>
            </a:r>
          </a:p>
        </p:txBody>
      </p:sp>
      <p:sp>
        <p:nvSpPr>
          <p:cNvPr id="6147" name="Espace réservé du numéro de diapositive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fld id="{E7D3BF9C-94CC-4A68-ABAB-87B5640814F2}" type="slidenum">
              <a:rPr lang="fr-FR" altLang="fr-FR" sz="1200" smtClean="0">
                <a:solidFill>
                  <a:schemeClr val="bg1"/>
                </a:solidFill>
              </a:rPr>
              <a:pPr>
                <a:spcBef>
                  <a:spcPct val="0"/>
                </a:spcBef>
                <a:buFontTx/>
                <a:buNone/>
              </a:pPr>
              <a:t>9</a:t>
            </a:fld>
            <a:endParaRPr lang="fr-FR" altLang="fr-FR" sz="1200">
              <a:solidFill>
                <a:schemeClr val="bg1"/>
              </a:solidFill>
            </a:endParaRPr>
          </a:p>
        </p:txBody>
      </p:sp>
      <p:sp>
        <p:nvSpPr>
          <p:cNvPr id="2" name="Espace réservé du contenu 1"/>
          <p:cNvSpPr>
            <a:spLocks noGrp="1"/>
          </p:cNvSpPr>
          <p:nvPr>
            <p:ph idx="1"/>
          </p:nvPr>
        </p:nvSpPr>
        <p:spPr>
          <a:xfrm>
            <a:off x="251520" y="1412776"/>
            <a:ext cx="8640959" cy="5140424"/>
          </a:xfrm>
          <a:ln>
            <a:solidFill>
              <a:schemeClr val="accent2">
                <a:lumMod val="75000"/>
              </a:schemeClr>
            </a:solidFill>
          </a:ln>
        </p:spPr>
        <p:txBody>
          <a:bodyPr/>
          <a:lstStyle/>
          <a:p>
            <a:pPr marL="182563" lvl="1" indent="0">
              <a:spcAft>
                <a:spcPts val="0"/>
              </a:spcAft>
              <a:buNone/>
              <a:tabLst>
                <a:tab pos="0" algn="l"/>
              </a:tabLst>
            </a:pPr>
            <a:r>
              <a:rPr lang="fr-FR" sz="2400" b="1" dirty="0">
                <a:solidFill>
                  <a:srgbClr val="B41660"/>
                </a:solidFill>
                <a:latin typeface="Calibri Light" panose="020F0302020204030204" pitchFamily="34" charset="0"/>
                <a:ea typeface="Calibri"/>
                <a:cs typeface="Calibri Light" panose="020F0302020204030204" pitchFamily="34" charset="0"/>
              </a:rPr>
              <a:t>Convention-type partenariat </a:t>
            </a:r>
            <a:r>
              <a:rPr lang="fr-FR" sz="2400" b="1" dirty="0">
                <a:solidFill>
                  <a:srgbClr val="0070C0"/>
                </a:solidFill>
                <a:latin typeface="Calibri Light" panose="020F0302020204030204" pitchFamily="34" charset="0"/>
                <a:ea typeface="Calibri"/>
                <a:cs typeface="Calibri Light" panose="020F0302020204030204" pitchFamily="34" charset="0"/>
              </a:rPr>
              <a:t>validée</a:t>
            </a:r>
          </a:p>
          <a:p>
            <a:pPr marL="287338" lvl="1" indent="0" algn="just">
              <a:spcAft>
                <a:spcPts val="0"/>
              </a:spcAft>
              <a:buNone/>
              <a:tabLst>
                <a:tab pos="0" algn="l"/>
              </a:tabLst>
            </a:pPr>
            <a:endParaRPr lang="fr-FR" sz="2400" b="1" dirty="0">
              <a:solidFill>
                <a:srgbClr val="C00000"/>
              </a:solidFill>
              <a:latin typeface="Calibri Light" panose="020F0302020204030204" pitchFamily="34" charset="0"/>
              <a:ea typeface="Calibri"/>
              <a:cs typeface="Calibri Light" panose="020F0302020204030204" pitchFamily="34" charset="0"/>
            </a:endParaRPr>
          </a:p>
          <a:p>
            <a:pPr marL="630238" lvl="1" indent="-342900" algn="just">
              <a:spcAft>
                <a:spcPts val="0"/>
              </a:spcAft>
              <a:buFont typeface="Wingdings" panose="05000000000000000000" pitchFamily="2" charset="2"/>
              <a:buChar char="§"/>
              <a:tabLst>
                <a:tab pos="0" algn="l"/>
              </a:tabLst>
            </a:pPr>
            <a:r>
              <a:rPr lang="fr-FR" sz="24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Profil de partenaire </a:t>
            </a:r>
            <a:r>
              <a:rPr lang="fr-FR" sz="2400" b="1" dirty="0">
                <a:solidFill>
                  <a:srgbClr val="0070C0"/>
                </a:solidFill>
                <a:latin typeface="Calibri Light" panose="020F0302020204030204" pitchFamily="34" charset="0"/>
                <a:ea typeface="Calibri"/>
                <a:cs typeface="Calibri Light" panose="020F0302020204030204" pitchFamily="34" charset="0"/>
              </a:rPr>
              <a:t>ok</a:t>
            </a:r>
          </a:p>
          <a:p>
            <a:pPr marL="625475" lvl="1" indent="0" algn="just">
              <a:spcAft>
                <a:spcPts val="0"/>
              </a:spcAft>
              <a:buNone/>
              <a:tabLst>
                <a:tab pos="0" algn="l"/>
              </a:tabLst>
            </a:pPr>
            <a:r>
              <a:rPr lang="fr-FR" sz="2400" b="1" u="sng" dirty="0">
                <a:solidFill>
                  <a:srgbClr val="0070C0"/>
                </a:solidFill>
                <a:latin typeface="Calibri Light" panose="020F0302020204030204" pitchFamily="34" charset="0"/>
                <a:ea typeface="Calibri"/>
                <a:cs typeface="Calibri Light" panose="020F0302020204030204" pitchFamily="34" charset="0"/>
              </a:rPr>
              <a:t>Mis en lumière</a:t>
            </a:r>
            <a:r>
              <a:rPr lang="fr-FR" sz="2400" b="1" dirty="0">
                <a:solidFill>
                  <a:srgbClr val="0070C0"/>
                </a:solidFill>
                <a:latin typeface="Calibri Light" panose="020F0302020204030204" pitchFamily="34" charset="0"/>
                <a:ea typeface="Calibri"/>
                <a:cs typeface="Calibri Light" panose="020F0302020204030204" pitchFamily="34" charset="0"/>
              </a:rPr>
              <a:t> : 2 profils : partenaire (échanges bons procédés) / sponsor (financement)</a:t>
            </a:r>
            <a:endParaRPr lang="fr-FR" sz="2400" b="1" u="sng" dirty="0">
              <a:solidFill>
                <a:srgbClr val="0070C0"/>
              </a:solidFill>
              <a:latin typeface="Calibri Light" panose="020F0302020204030204" pitchFamily="34" charset="0"/>
              <a:ea typeface="Calibri"/>
              <a:cs typeface="Calibri Light" panose="020F0302020204030204" pitchFamily="34" charset="0"/>
            </a:endParaRPr>
          </a:p>
          <a:p>
            <a:pPr marL="630238" lvl="1" indent="-342900" algn="just">
              <a:spcAft>
                <a:spcPts val="0"/>
              </a:spcAft>
              <a:buFont typeface="Wingdings" panose="05000000000000000000" pitchFamily="2" charset="2"/>
              <a:buChar char="§"/>
              <a:tabLst>
                <a:tab pos="0" algn="l"/>
              </a:tabLst>
            </a:pPr>
            <a:endParaRPr lang="fr-FR" sz="2400" b="1" dirty="0">
              <a:solidFill>
                <a:schemeClr val="tx1">
                  <a:lumMod val="75000"/>
                  <a:lumOff val="25000"/>
                </a:schemeClr>
              </a:solidFill>
              <a:latin typeface="Calibri Light" panose="020F0302020204030204" pitchFamily="34" charset="0"/>
              <a:ea typeface="Calibri"/>
              <a:cs typeface="Calibri Light" panose="020F0302020204030204" pitchFamily="34" charset="0"/>
            </a:endParaRPr>
          </a:p>
          <a:p>
            <a:pPr marL="630238" lvl="1" indent="-342900" algn="just">
              <a:spcAft>
                <a:spcPts val="0"/>
              </a:spcAft>
              <a:buFont typeface="Wingdings" panose="05000000000000000000" pitchFamily="2" charset="2"/>
              <a:buChar char="§"/>
              <a:tabLst>
                <a:tab pos="0" algn="l"/>
              </a:tabLst>
            </a:pPr>
            <a:r>
              <a:rPr lang="fr-FR" sz="2400" b="1" dirty="0">
                <a:solidFill>
                  <a:schemeClr val="tx1">
                    <a:lumMod val="75000"/>
                    <a:lumOff val="25000"/>
                  </a:schemeClr>
                </a:solidFill>
                <a:latin typeface="Calibri Light" panose="020F0302020204030204" pitchFamily="34" charset="0"/>
                <a:ea typeface="Calibri"/>
                <a:cs typeface="Calibri Light" panose="020F0302020204030204" pitchFamily="34" charset="0"/>
              </a:rPr>
              <a:t>Contenu convention-type </a:t>
            </a:r>
            <a:r>
              <a:rPr lang="fr-FR" sz="2400" b="1" dirty="0">
                <a:solidFill>
                  <a:srgbClr val="0070C0"/>
                </a:solidFill>
                <a:latin typeface="Calibri Light" panose="020F0302020204030204" pitchFamily="34" charset="0"/>
                <a:ea typeface="Calibri"/>
                <a:cs typeface="Calibri Light" panose="020F0302020204030204" pitchFamily="34" charset="0"/>
              </a:rPr>
              <a:t>ok pour partenaires</a:t>
            </a:r>
          </a:p>
          <a:p>
            <a:pPr marL="630238" lvl="1" indent="-342900" algn="just">
              <a:spcAft>
                <a:spcPts val="0"/>
              </a:spcAft>
              <a:buFont typeface="Wingdings" panose="05000000000000000000" pitchFamily="2" charset="2"/>
              <a:buChar char="§"/>
              <a:tabLst>
                <a:tab pos="0" algn="l"/>
              </a:tabLst>
            </a:pPr>
            <a:endParaRPr lang="fr-FR" sz="2400" b="1" dirty="0">
              <a:solidFill>
                <a:schemeClr val="tx1">
                  <a:lumMod val="75000"/>
                  <a:lumOff val="25000"/>
                </a:schemeClr>
              </a:solidFill>
              <a:latin typeface="Calibri Light" panose="020F0302020204030204" pitchFamily="34" charset="0"/>
              <a:ea typeface="Calibri"/>
              <a:cs typeface="Calibri Light" panose="020F0302020204030204" pitchFamily="34" charset="0"/>
            </a:endParaRPr>
          </a:p>
          <a:p>
            <a:pPr marL="630238" lvl="1" indent="-342900" algn="just">
              <a:spcAft>
                <a:spcPts val="0"/>
              </a:spcAft>
              <a:buFont typeface="Wingdings" panose="05000000000000000000" pitchFamily="2" charset="2"/>
              <a:buChar char="§"/>
              <a:tabLst>
                <a:tab pos="0" algn="l"/>
              </a:tabLst>
            </a:pPr>
            <a:r>
              <a:rPr lang="fr-FR" sz="2400" b="1" u="sng" dirty="0">
                <a:solidFill>
                  <a:srgbClr val="0070C0"/>
                </a:solidFill>
                <a:latin typeface="Calibri Light" panose="020F0302020204030204" pitchFamily="34" charset="0"/>
                <a:ea typeface="Calibri"/>
                <a:cs typeface="Calibri Light" panose="020F0302020204030204" pitchFamily="34" charset="0"/>
              </a:rPr>
              <a:t>Validé :</a:t>
            </a:r>
            <a:r>
              <a:rPr lang="fr-FR" sz="2400" b="1" dirty="0">
                <a:solidFill>
                  <a:srgbClr val="0070C0"/>
                </a:solidFill>
                <a:latin typeface="Calibri Light" panose="020F0302020204030204" pitchFamily="34" charset="0"/>
                <a:ea typeface="Calibri"/>
                <a:cs typeface="Calibri Light" panose="020F0302020204030204" pitchFamily="34" charset="0"/>
              </a:rPr>
              <a:t> donner l’exclusivité d’accès au réseau Vinseo sur le secteur d’activité du sponsor</a:t>
            </a:r>
          </a:p>
        </p:txBody>
      </p:sp>
      <p:sp>
        <p:nvSpPr>
          <p:cNvPr id="7" name="Rectangle 4">
            <a:extLst>
              <a:ext uri="{FF2B5EF4-FFF2-40B4-BE49-F238E27FC236}">
                <a16:creationId xmlns:a16="http://schemas.microsoft.com/office/drawing/2014/main" id="{4A97E512-AA8A-4018-A858-B5F5DD6A1EF7}"/>
              </a:ext>
            </a:extLst>
          </p:cNvPr>
          <p:cNvSpPr>
            <a:spLocks noGrp="1" noChangeArrowheads="1"/>
          </p:cNvSpPr>
          <p:nvPr>
            <p:ph type="dt" sz="quarter" idx="10"/>
          </p:nvPr>
        </p:nvSpPr>
        <p:spPr>
          <a:xfrm>
            <a:off x="468313" y="6553200"/>
            <a:ext cx="19050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ea typeface="ヒラギノ角ゴ Pro W3"/>
                <a:cs typeface="ヒラギノ角ゴ Pro W3"/>
              </a:defRPr>
            </a:lvl1pPr>
            <a:lvl2pPr marL="742950" indent="-285750" eaLnBrk="0" hangingPunct="0">
              <a:spcBef>
                <a:spcPct val="20000"/>
              </a:spcBef>
              <a:buChar char="–"/>
              <a:defRPr sz="2800">
                <a:solidFill>
                  <a:schemeClr val="tx1"/>
                </a:solidFill>
                <a:latin typeface="Arial" pitchFamily="34" charset="0"/>
                <a:ea typeface="ヒラギノ角ゴ Pro W3"/>
                <a:cs typeface="ヒラギノ角ゴ Pro W3"/>
              </a:defRPr>
            </a:lvl2pPr>
            <a:lvl3pPr marL="1143000" indent="-228600" eaLnBrk="0" hangingPunct="0">
              <a:spcBef>
                <a:spcPct val="20000"/>
              </a:spcBef>
              <a:buChar char="•"/>
              <a:defRPr sz="2400">
                <a:solidFill>
                  <a:schemeClr val="tx1"/>
                </a:solidFill>
                <a:latin typeface="Arial" pitchFamily="34" charset="0"/>
                <a:ea typeface="ヒラギノ角ゴ Pro W3"/>
                <a:cs typeface="ヒラギノ角ゴ Pro W3"/>
              </a:defRPr>
            </a:lvl3pPr>
            <a:lvl4pPr marL="1600200" indent="-228600" eaLnBrk="0" hangingPunct="0">
              <a:spcBef>
                <a:spcPct val="20000"/>
              </a:spcBef>
              <a:buChar char="–"/>
              <a:defRPr sz="2000">
                <a:solidFill>
                  <a:schemeClr val="tx1"/>
                </a:solidFill>
                <a:latin typeface="Arial" pitchFamily="34" charset="0"/>
                <a:ea typeface="ヒラギノ角ゴ Pro W3"/>
                <a:cs typeface="ヒラギノ角ゴ Pro W3"/>
              </a:defRPr>
            </a:lvl4pPr>
            <a:lvl5pPr marL="2057400" indent="-228600" eaLnBrk="0" hangingPunct="0">
              <a:spcBef>
                <a:spcPct val="20000"/>
              </a:spcBef>
              <a:buChar char="»"/>
              <a:defRPr sz="2000">
                <a:solidFill>
                  <a:schemeClr val="tx1"/>
                </a:solidFill>
                <a:latin typeface="Arial" pitchFamily="34" charset="0"/>
                <a:ea typeface="ヒラギノ角ゴ Pro W3"/>
                <a:cs typeface="ヒラギノ角ゴ Pro W3"/>
              </a:defRPr>
            </a:lvl5pPr>
            <a:lvl6pPr marL="25146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6pPr>
            <a:lvl7pPr marL="29718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7pPr>
            <a:lvl8pPr marL="34290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8pPr>
            <a:lvl9pPr marL="3886200" indent="-228600" eaLnBrk="0" fontAlgn="base" hangingPunct="0">
              <a:spcBef>
                <a:spcPct val="20000"/>
              </a:spcBef>
              <a:spcAft>
                <a:spcPct val="0"/>
              </a:spcAft>
              <a:buChar char="»"/>
              <a:defRPr sz="2000">
                <a:solidFill>
                  <a:schemeClr val="tx1"/>
                </a:solidFill>
                <a:latin typeface="Arial" pitchFamily="34" charset="0"/>
                <a:ea typeface="ヒラギノ角ゴ Pro W3"/>
                <a:cs typeface="ヒラギノ角ゴ Pro W3"/>
              </a:defRPr>
            </a:lvl9pPr>
          </a:lstStyle>
          <a:p>
            <a:pPr>
              <a:spcBef>
                <a:spcPct val="0"/>
              </a:spcBef>
              <a:buFontTx/>
              <a:buNone/>
            </a:pPr>
            <a:r>
              <a:rPr lang="fr-FR" altLang="fr-FR" sz="1200" dirty="0">
                <a:solidFill>
                  <a:schemeClr val="bg1"/>
                </a:solidFill>
              </a:rPr>
              <a:t>17 octobre 2019</a:t>
            </a:r>
          </a:p>
        </p:txBody>
      </p:sp>
      <p:sp>
        <p:nvSpPr>
          <p:cNvPr id="10" name="Espace réservé du pied de page 1">
            <a:extLst>
              <a:ext uri="{FF2B5EF4-FFF2-40B4-BE49-F238E27FC236}">
                <a16:creationId xmlns:a16="http://schemas.microsoft.com/office/drawing/2014/main" id="{3A77FCDB-27CC-4521-8A72-9454E529BA07}"/>
              </a:ext>
            </a:extLst>
          </p:cNvPr>
          <p:cNvSpPr>
            <a:spLocks noGrp="1"/>
          </p:cNvSpPr>
          <p:nvPr>
            <p:ph type="ftr" sz="quarter" idx="11"/>
          </p:nvPr>
        </p:nvSpPr>
        <p:spPr>
          <a:xfrm>
            <a:off x="3124200" y="6553200"/>
            <a:ext cx="2895600" cy="304800"/>
          </a:xfrm>
        </p:spPr>
        <p:txBody>
          <a:bodyPr/>
          <a:lstStyle/>
          <a:p>
            <a:pPr>
              <a:defRPr/>
            </a:pPr>
            <a:r>
              <a:rPr lang="fr-FR" dirty="0"/>
              <a:t>CA – visioconférence</a:t>
            </a:r>
          </a:p>
        </p:txBody>
      </p:sp>
    </p:spTree>
    <p:extLst>
      <p:ext uri="{BB962C8B-B14F-4D97-AF65-F5344CB8AC3E}">
        <p14:creationId xmlns:p14="http://schemas.microsoft.com/office/powerpoint/2010/main" val="1402364668"/>
      </p:ext>
    </p:extLst>
  </p:cSld>
  <p:clrMapOvr>
    <a:masterClrMapping/>
  </p:clrMapOvr>
</p:sld>
</file>

<file path=ppt/theme/theme1.xml><?xml version="1.0" encoding="utf-8"?>
<a:theme xmlns:a="http://schemas.openxmlformats.org/drawingml/2006/main" name="Nouvelle présentation">
  <a:themeElements>
    <a:clrScheme name="Personnalisé Vinseo">
      <a:dk1>
        <a:srgbClr val="000000"/>
      </a:dk1>
      <a:lt1>
        <a:srgbClr val="FFFFFF"/>
      </a:lt1>
      <a:dk2>
        <a:srgbClr val="AB0452"/>
      </a:dk2>
      <a:lt2>
        <a:srgbClr val="D8D8D8"/>
      </a:lt2>
      <a:accent1>
        <a:srgbClr val="FDBDDB"/>
      </a:accent1>
      <a:accent2>
        <a:srgbClr val="FB7CB7"/>
      </a:accent2>
      <a:accent3>
        <a:srgbClr val="FFFFFF"/>
      </a:accent3>
      <a:accent4>
        <a:srgbClr val="000000"/>
      </a:accent4>
      <a:accent5>
        <a:srgbClr val="BFBFBF"/>
      </a:accent5>
      <a:accent6>
        <a:srgbClr val="D1D1D1"/>
      </a:accent6>
      <a:hlink>
        <a:srgbClr val="A90451"/>
      </a:hlink>
      <a:folHlink>
        <a:srgbClr val="8C8C8C"/>
      </a:folHlink>
    </a:clrScheme>
    <a:fontScheme name="Nouvelle pré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ヒラギノ角ゴ Pro W3" pitchFamily="80"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ouvelle présentation 13">
        <a:dk1>
          <a:srgbClr val="000000"/>
        </a:dk1>
        <a:lt1>
          <a:srgbClr val="FFFFFF"/>
        </a:lt1>
        <a:dk2>
          <a:srgbClr val="AB0452"/>
        </a:dk2>
        <a:lt2>
          <a:srgbClr val="808080"/>
        </a:lt2>
        <a:accent1>
          <a:srgbClr val="F3E034"/>
        </a:accent1>
        <a:accent2>
          <a:srgbClr val="808E23"/>
        </a:accent2>
        <a:accent3>
          <a:srgbClr val="FFFFFF"/>
        </a:accent3>
        <a:accent4>
          <a:srgbClr val="000000"/>
        </a:accent4>
        <a:accent5>
          <a:srgbClr val="F8EDAE"/>
        </a:accent5>
        <a:accent6>
          <a:srgbClr val="73801F"/>
        </a:accent6>
        <a:hlink>
          <a:srgbClr val="A90451"/>
        </a:hlink>
        <a:folHlink>
          <a:srgbClr val="8C8C8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E8AE4D8B953E4C9D2A2B7AD1444C4B" ma:contentTypeVersion="11" ma:contentTypeDescription="Crée un document." ma:contentTypeScope="" ma:versionID="5dc25891cbc0594a6715cbcf628e496b">
  <xsd:schema xmlns:xsd="http://www.w3.org/2001/XMLSchema" xmlns:xs="http://www.w3.org/2001/XMLSchema" xmlns:p="http://schemas.microsoft.com/office/2006/metadata/properties" xmlns:ns3="dffe325d-f866-4c3c-9794-9dc50ffeb7ff" xmlns:ns4="b69d04ea-306b-40b7-8fa3-b203bc4004fd" targetNamespace="http://schemas.microsoft.com/office/2006/metadata/properties" ma:root="true" ma:fieldsID="286363086e0adf39b0571704034d515e" ns3:_="" ns4:_="">
    <xsd:import namespace="dffe325d-f866-4c3c-9794-9dc50ffeb7ff"/>
    <xsd:import namespace="b69d04ea-306b-40b7-8fa3-b203bc4004f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fe325d-f866-4c3c-9794-9dc50ffeb7ff" elementFormDefault="qualified">
    <xsd:import namespace="http://schemas.microsoft.com/office/2006/documentManagement/types"/>
    <xsd:import namespace="http://schemas.microsoft.com/office/infopath/2007/PartnerControls"/>
    <xsd:element name="SharedWithUsers" ma:index="8"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description="" ma:internalName="SharedWithDetails" ma:readOnly="true">
      <xsd:simpleType>
        <xsd:restriction base="dms:Note">
          <xsd:maxLength value="255"/>
        </xsd:restriction>
      </xsd:simpleType>
    </xsd:element>
    <xsd:element name="SharingHintHash" ma:index="10" nillable="true" ma:displayName="Partage du hachage d’indicateur"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9d04ea-306b-40b7-8fa3-b203bc4004f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0DF944-0C50-4E9C-ACA1-F4DD99754D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fe325d-f866-4c3c-9794-9dc50ffeb7ff"/>
    <ds:schemaRef ds:uri="b69d04ea-306b-40b7-8fa3-b203bc4004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E47AF5-4F03-487F-8BDF-CA2801EA5845}">
  <ds:schemaRefs>
    <ds:schemaRef ds:uri="http://schemas.microsoft.com/sharepoint/v3/contenttype/forms"/>
  </ds:schemaRefs>
</ds:datastoreItem>
</file>

<file path=customXml/itemProps3.xml><?xml version="1.0" encoding="utf-8"?>
<ds:datastoreItem xmlns:ds="http://schemas.openxmlformats.org/officeDocument/2006/customXml" ds:itemID="{FC077E6F-F555-4865-B17C-D21EEA036A46}">
  <ds:schemaRefs>
    <ds:schemaRef ds:uri="http://purl.org/dc/terms/"/>
    <ds:schemaRef ds:uri="http://purl.org/dc/elements/1.1/"/>
    <ds:schemaRef ds:uri="dffe325d-f866-4c3c-9794-9dc50ffeb7ff"/>
    <ds:schemaRef ds:uri="b69d04ea-306b-40b7-8fa3-b203bc4004fd"/>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48964</TotalTime>
  <Words>1323</Words>
  <Application>Microsoft Office PowerPoint</Application>
  <PresentationFormat>Affichage à l'écran (4:3)</PresentationFormat>
  <Paragraphs>388</Paragraphs>
  <Slides>16</Slides>
  <Notes>16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Times New Roman</vt:lpstr>
      <vt:lpstr>Wingdings</vt:lpstr>
      <vt:lpstr>Nouvelle présentation</vt:lpstr>
      <vt:lpstr>Conseil d’administration</vt:lpstr>
      <vt:lpstr>Emargement</vt:lpstr>
      <vt:lpstr>Ordre du jour</vt:lpstr>
      <vt:lpstr>SITEVI 2019</vt:lpstr>
      <vt:lpstr>Vie associative</vt:lpstr>
      <vt:lpstr>Présentation PowerPoint</vt:lpstr>
      <vt:lpstr>Vie associative</vt:lpstr>
      <vt:lpstr>Vie associative</vt:lpstr>
      <vt:lpstr>Vie associative</vt:lpstr>
      <vt:lpstr>Vie associative</vt:lpstr>
      <vt:lpstr>Vie associative</vt:lpstr>
      <vt:lpstr>Vie associative</vt:lpstr>
      <vt:lpstr>Stratégie</vt:lpstr>
      <vt:lpstr>Chantiers en cours</vt:lpstr>
      <vt:lpstr>Chantiers en cours</vt:lpstr>
      <vt:lpstr>Save the date</vt:lpstr>
    </vt:vector>
  </TitlesOfParts>
  <Company>B-to-B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Vinseo</dc:creator>
  <cp:lastModifiedBy>Miguel Angel SOBAS</cp:lastModifiedBy>
  <cp:revision>1022</cp:revision>
  <cp:lastPrinted>2015-01-16T08:56:01Z</cp:lastPrinted>
  <dcterms:created xsi:type="dcterms:W3CDTF">2008-11-03T11:08:45Z</dcterms:created>
  <dcterms:modified xsi:type="dcterms:W3CDTF">2019-10-23T18:00:03Z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0x01010056E8AE4D8B953E4C9D2A2B7AD1444C4B</vt:lpwstr>
  </property>
</Properties>
</file>