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0" r:id="rId8"/>
    <p:sldId id="263"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055439-7E4F-4065-8CDD-D7CD04199F7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232EE33-3D7F-4695-830E-F837677ED1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52187A6-57D7-4EBD-8E7B-5D8203B79D4A}"/>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5" name="Espace réservé du pied de page 4">
            <a:extLst>
              <a:ext uri="{FF2B5EF4-FFF2-40B4-BE49-F238E27FC236}">
                <a16:creationId xmlns:a16="http://schemas.microsoft.com/office/drawing/2014/main" id="{AF80B337-E2F1-4D9F-8E77-FF85BEB1F6A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D1B60F9-D4BF-416A-BC5E-995164598AEC}"/>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2162311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7ED657-CD04-4735-93E9-A13495F68DF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200D1FE-CC43-4B33-A083-E56B5830360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85E31C3-1F11-4CD1-B1F5-C59311680EB0}"/>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5" name="Espace réservé du pied de page 4">
            <a:extLst>
              <a:ext uri="{FF2B5EF4-FFF2-40B4-BE49-F238E27FC236}">
                <a16:creationId xmlns:a16="http://schemas.microsoft.com/office/drawing/2014/main" id="{3F8D9B6E-0376-40FC-84E2-81969F5D930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6E94163-8B95-483C-B752-934B0C3A7D45}"/>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2525328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4386D36-B7A4-4C59-B1FE-F1291A3B5E4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C658B64-7DB5-40A8-81C7-8AA3CEF8F4A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5DA8131-2C85-4E9D-B545-8E4629682C62}"/>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5" name="Espace réservé du pied de page 4">
            <a:extLst>
              <a:ext uri="{FF2B5EF4-FFF2-40B4-BE49-F238E27FC236}">
                <a16:creationId xmlns:a16="http://schemas.microsoft.com/office/drawing/2014/main" id="{849884A4-D289-42B8-862F-5834F8FD12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A8632A-AF72-45C2-B4F6-E0D25008C422}"/>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412791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440EBE-3210-47CC-B217-CDBC0F858CE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8B67BF0-288D-477F-BC5C-2A2AB81B4DA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4D9E09-67C8-4E6F-940F-FF65423F24E8}"/>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5" name="Espace réservé du pied de page 4">
            <a:extLst>
              <a:ext uri="{FF2B5EF4-FFF2-40B4-BE49-F238E27FC236}">
                <a16:creationId xmlns:a16="http://schemas.microsoft.com/office/drawing/2014/main" id="{C8ED501D-CDE5-4C07-BFC6-1E2C4B663C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3FC293D-E737-4FDF-B802-50D229FC4CDF}"/>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4109957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D689F2-0CA0-4090-A430-7C59F1F513F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4EC9DCA-4B48-4359-913D-22A8E58C1D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B6B9D0A-E03A-43DC-9AB8-7FEF0ED0D4F8}"/>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5" name="Espace réservé du pied de page 4">
            <a:extLst>
              <a:ext uri="{FF2B5EF4-FFF2-40B4-BE49-F238E27FC236}">
                <a16:creationId xmlns:a16="http://schemas.microsoft.com/office/drawing/2014/main" id="{65BA4ED1-7FFA-40A2-AE53-542BF853D1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E265C7-0101-4333-A4C8-C3C200C71103}"/>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457318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BBCE92-8F5B-4D9A-9615-63B1754B493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035ADE3-0FEF-4C0A-BF72-2633A52E52A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8C141E2-6331-43F7-A09E-ACD0C0D2CC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189ECE0-0874-4696-941A-C3165A13472C}"/>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6" name="Espace réservé du pied de page 5">
            <a:extLst>
              <a:ext uri="{FF2B5EF4-FFF2-40B4-BE49-F238E27FC236}">
                <a16:creationId xmlns:a16="http://schemas.microsoft.com/office/drawing/2014/main" id="{4D7AC954-D2C8-4AD5-9ADA-CA59CF53744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08B6156-7238-43C9-B1DE-B0DC66BDE48B}"/>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19562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BB279A-438D-4103-AAE7-62F8A86A393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774BAA4-A266-4E5C-AC48-B836987F52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1A83F60-9955-41A5-B95C-CE063C08C4A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7299249-B54E-4326-A9A2-F099927001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E8941E3-69A6-4365-AF55-D211188FC7B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8403233-EB38-466E-9EA5-6CF28BFFF0C7}"/>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8" name="Espace réservé du pied de page 7">
            <a:extLst>
              <a:ext uri="{FF2B5EF4-FFF2-40B4-BE49-F238E27FC236}">
                <a16:creationId xmlns:a16="http://schemas.microsoft.com/office/drawing/2014/main" id="{421F6619-043B-472E-89E6-F1AC161E645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F647D8F-9153-4E0A-A623-50F988C1DD35}"/>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2352300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FE0C2-1FD3-4DB9-9B0B-24BBEBDCEEE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C7EAF03-C631-470D-A8B6-596052961455}"/>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4" name="Espace réservé du pied de page 3">
            <a:extLst>
              <a:ext uri="{FF2B5EF4-FFF2-40B4-BE49-F238E27FC236}">
                <a16:creationId xmlns:a16="http://schemas.microsoft.com/office/drawing/2014/main" id="{127157B1-B677-49DC-96C5-F0EA115405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2177D57-FF94-4EEA-9D2B-95160A380A6A}"/>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142630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91F3ABF-B3C2-4E3D-96C9-076633B6D8B6}"/>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3" name="Espace réservé du pied de page 2">
            <a:extLst>
              <a:ext uri="{FF2B5EF4-FFF2-40B4-BE49-F238E27FC236}">
                <a16:creationId xmlns:a16="http://schemas.microsoft.com/office/drawing/2014/main" id="{95BB9138-6E97-4CE5-BFF5-7707235AE2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DE30C36-D959-4273-BB4B-C29638D4273E}"/>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2420844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F5CFEA-7B94-404C-B060-DA2113D9506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385F0E5-7B4D-4FD8-8A20-948780BC51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4FD5E57-6613-49B9-8830-B075E7028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169CB9A-C2FB-483F-9703-928EA4D55E92}"/>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6" name="Espace réservé du pied de page 5">
            <a:extLst>
              <a:ext uri="{FF2B5EF4-FFF2-40B4-BE49-F238E27FC236}">
                <a16:creationId xmlns:a16="http://schemas.microsoft.com/office/drawing/2014/main" id="{772DAA45-6747-4E52-961E-CD6A7AA49E4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9C1C020-3B5E-45AF-94C9-3BBBF6D3B385}"/>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2573356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A3174C-57A9-43C6-90C1-80714AE77FF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DFE552D-25A2-40E2-BFD8-8BB8CEF889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2DB54B4-2C70-4D6F-B452-55C3041369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3AF2B0B-9948-495B-BCC1-3B3852E68CC9}"/>
              </a:ext>
            </a:extLst>
          </p:cNvPr>
          <p:cNvSpPr>
            <a:spLocks noGrp="1"/>
          </p:cNvSpPr>
          <p:nvPr>
            <p:ph type="dt" sz="half" idx="10"/>
          </p:nvPr>
        </p:nvSpPr>
        <p:spPr/>
        <p:txBody>
          <a:bodyPr/>
          <a:lstStyle/>
          <a:p>
            <a:fld id="{1FADA137-CCB3-441D-BB1A-981F6DD22B5B}" type="datetimeFigureOut">
              <a:rPr lang="fr-FR" smtClean="0"/>
              <a:t>26/03/2020</a:t>
            </a:fld>
            <a:endParaRPr lang="fr-FR"/>
          </a:p>
        </p:txBody>
      </p:sp>
      <p:sp>
        <p:nvSpPr>
          <p:cNvPr id="6" name="Espace réservé du pied de page 5">
            <a:extLst>
              <a:ext uri="{FF2B5EF4-FFF2-40B4-BE49-F238E27FC236}">
                <a16:creationId xmlns:a16="http://schemas.microsoft.com/office/drawing/2014/main" id="{0791D1A1-4EC2-4740-AF34-65408F47460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D88BFA1-0D45-444A-AB2F-6C3A427B1E87}"/>
              </a:ext>
            </a:extLst>
          </p:cNvPr>
          <p:cNvSpPr>
            <a:spLocks noGrp="1"/>
          </p:cNvSpPr>
          <p:nvPr>
            <p:ph type="sldNum" sz="quarter" idx="12"/>
          </p:nvPr>
        </p:nvSpPr>
        <p:spPr/>
        <p:txBody>
          <a:bodyPr/>
          <a:lstStyle/>
          <a:p>
            <a:fld id="{29B0A517-D545-4929-8CA6-43F4663780F8}" type="slidenum">
              <a:rPr lang="fr-FR" smtClean="0"/>
              <a:t>‹N°›</a:t>
            </a:fld>
            <a:endParaRPr lang="fr-FR"/>
          </a:p>
        </p:txBody>
      </p:sp>
    </p:spTree>
    <p:extLst>
      <p:ext uri="{BB962C8B-B14F-4D97-AF65-F5344CB8AC3E}">
        <p14:creationId xmlns:p14="http://schemas.microsoft.com/office/powerpoint/2010/main" val="3449901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7CF9254-2BC0-42EE-B68B-C003C5778F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54AAF07-3F8A-4977-9DA7-CAA2B28877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E28667-F2F5-40D8-9879-484A947B5D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DA137-CCB3-441D-BB1A-981F6DD22B5B}" type="datetimeFigureOut">
              <a:rPr lang="fr-FR" smtClean="0"/>
              <a:t>26/03/2020</a:t>
            </a:fld>
            <a:endParaRPr lang="fr-FR"/>
          </a:p>
        </p:txBody>
      </p:sp>
      <p:sp>
        <p:nvSpPr>
          <p:cNvPr id="5" name="Espace réservé du pied de page 4">
            <a:extLst>
              <a:ext uri="{FF2B5EF4-FFF2-40B4-BE49-F238E27FC236}">
                <a16:creationId xmlns:a16="http://schemas.microsoft.com/office/drawing/2014/main" id="{1CFFCF07-9979-4009-9ACD-4658BA2F36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7612600-3203-4373-90C3-9E351361A4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0A517-D545-4929-8CA6-43F4663780F8}" type="slidenum">
              <a:rPr lang="fr-FR" smtClean="0"/>
              <a:t>‹N°›</a:t>
            </a:fld>
            <a:endParaRPr lang="fr-FR"/>
          </a:p>
        </p:txBody>
      </p:sp>
    </p:spTree>
    <p:extLst>
      <p:ext uri="{BB962C8B-B14F-4D97-AF65-F5344CB8AC3E}">
        <p14:creationId xmlns:p14="http://schemas.microsoft.com/office/powerpoint/2010/main" val="3985528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ravail-emploi.gouv.fr/droit-du-travail/la-vie-du-contrat-de-travail/article/teletravail-mode-d-emploi" TargetMode="External"/><Relationship Id="rId2" Type="http://schemas.openxmlformats.org/officeDocument/2006/relationships/hyperlink" Target="https://www.legifrance.gouv.fr/affichCodeArticle.do?idArticle=LEGIARTI000035643952&amp;cidTexte=LEGITEXT000006072050&amp;dateTexte=2017092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alameo.com/read/0053892527e3bd11ba93f?authid=4HtD5LpzsSC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2zeqq.r.a.d.sendibm1.com/mk/cl/f/RV7rBtYsRhwQWAX3HzOgzbwouE-zvo4ozdeL-1c5_gcq2kP1ISYx1nbDQFU0R7Uc4hn7aCgJyJ1sONXQ_-h-dlKDpkXQ9oXpwl2zJdjxtHI5iCqMjpwTLv8ZPLFlf8BFwU-a2FU0_JWZRZMGjSaR9AivWaUf6LI3KKUpFsaM4sPMEsgClCtR-bSjPLLDgHIe4gQSlcHEY2v89OYZMyzevwcPJ1VFCAk3eI8GTgQdDcYrSPgU4LmzYCBzvIF5rneH-xQO" TargetMode="External"/><Relationship Id="rId7" Type="http://schemas.openxmlformats.org/officeDocument/2006/relationships/hyperlink" Target="https://mooc.office365-training.com/fr/parcours/teletravail-garantir-la-confidentialite-meme-a-distance" TargetMode="External"/><Relationship Id="rId2" Type="http://schemas.openxmlformats.org/officeDocument/2006/relationships/hyperlink" Target="https://zevillage.net/teletravail/coronavirus-guide-teletravail/" TargetMode="External"/><Relationship Id="rId1" Type="http://schemas.openxmlformats.org/officeDocument/2006/relationships/slideLayout" Target="../slideLayouts/slideLayout2.xml"/><Relationship Id="rId6" Type="http://schemas.openxmlformats.org/officeDocument/2006/relationships/hyperlink" Target="https://mooc.office365-training.com/fr/parcours/teletravail-optimisez-votre-organisation-meme-a-distance" TargetMode="External"/><Relationship Id="rId5" Type="http://schemas.openxmlformats.org/officeDocument/2006/relationships/hyperlink" Target="https://www.ecommercemag.fr/Thematique/management-1225/Breves/Tribune-Teletravail-outils-indispensables-rester-connecte-plein-confinement-348030.htm" TargetMode="External"/><Relationship Id="rId4" Type="http://schemas.openxmlformats.org/officeDocument/2006/relationships/hyperlink" Target="https://2zeqq.r.a.d.sendibm1.com/mk/cl/f/kGixiWcI8W-qKrQ0i6FwdDqGHJFinvcHFMHIu8JHS6WkRSD73WCydklSEilJsVrImE_2EU2UxMCtrwntECABLd50Eu3hGlsAz8gNg8ZiK7KzhC02tTWzIA2g6MAQeCM2FAZIKVs5OGaGENjwYHJLe7fiNXLsMowA7_q84U0umgUF7PrxTdujRcKHjHcmj2Ui0Isj39jTBj3cgKFwhFBaeKQBDg2euwhigWA_3mZT4Qw0BlhJoab7GOWBlTSzmBz2PuOdzjH6wHiR8t2eudbjAjCJg-41Z_vxJSd3EnqcnD4diK8Cc40oFAZIY68JBf3NtQNL_JQTy1hEdaRSJA2p0hlWcB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5D4C1A47-A8C6-4664-B529-C4483D049778}"/>
              </a:ext>
            </a:extLst>
          </p:cNvPr>
          <p:cNvSpPr>
            <a:spLocks noGrp="1"/>
          </p:cNvSpPr>
          <p:nvPr>
            <p:ph type="subTitle" idx="1"/>
          </p:nvPr>
        </p:nvSpPr>
        <p:spPr/>
        <p:txBody>
          <a:bodyPr/>
          <a:lstStyle/>
          <a:p>
            <a:r>
              <a:rPr lang="fr-FR" dirty="0">
                <a:solidFill>
                  <a:schemeClr val="tx2"/>
                </a:solidFill>
              </a:rPr>
              <a:t>En contexte exceptionnel </a:t>
            </a:r>
            <a:r>
              <a:rPr lang="fr-FR" b="1" dirty="0">
                <a:solidFill>
                  <a:schemeClr val="tx2"/>
                </a:solidFill>
              </a:rPr>
              <a:t>Coronavirus</a:t>
            </a:r>
            <a:r>
              <a:rPr lang="fr-FR" dirty="0">
                <a:solidFill>
                  <a:schemeClr val="tx2"/>
                </a:solidFill>
              </a:rPr>
              <a:t> </a:t>
            </a:r>
          </a:p>
          <a:p>
            <a:endParaRPr lang="fr-FR" dirty="0"/>
          </a:p>
        </p:txBody>
      </p:sp>
      <p:sp>
        <p:nvSpPr>
          <p:cNvPr id="4" name="Titre 1">
            <a:extLst>
              <a:ext uri="{FF2B5EF4-FFF2-40B4-BE49-F238E27FC236}">
                <a16:creationId xmlns:a16="http://schemas.microsoft.com/office/drawing/2014/main" id="{288AE0BF-D58A-4332-BD62-3989C751CD9B}"/>
              </a:ext>
            </a:extLst>
          </p:cNvPr>
          <p:cNvSpPr>
            <a:spLocks noGrp="1"/>
          </p:cNvSpPr>
          <p:nvPr>
            <p:ph type="ctrTitle"/>
          </p:nvPr>
        </p:nvSpPr>
        <p:spPr>
          <a:xfrm>
            <a:off x="1524000" y="1122363"/>
            <a:ext cx="9144000" cy="2387600"/>
          </a:xfrm>
        </p:spPr>
        <p:txBody>
          <a:bodyPr anchor="t">
            <a:normAutofit/>
          </a:bodyPr>
          <a:lstStyle/>
          <a:p>
            <a:r>
              <a:rPr lang="fr-FR" sz="3600" dirty="0"/>
              <a:t>REGLES TELETRAVAIL</a:t>
            </a:r>
          </a:p>
        </p:txBody>
      </p:sp>
    </p:spTree>
    <p:extLst>
      <p:ext uri="{BB962C8B-B14F-4D97-AF65-F5344CB8AC3E}">
        <p14:creationId xmlns:p14="http://schemas.microsoft.com/office/powerpoint/2010/main" val="146734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8B425944-0799-4980-966C-197EB9B4C60F}"/>
              </a:ext>
            </a:extLst>
          </p:cNvPr>
          <p:cNvSpPr>
            <a:spLocks noGrp="1"/>
          </p:cNvSpPr>
          <p:nvPr>
            <p:ph type="title"/>
          </p:nvPr>
        </p:nvSpPr>
        <p:spPr>
          <a:xfrm>
            <a:off x="1619672" y="274638"/>
            <a:ext cx="7067128" cy="1143000"/>
          </a:xfrm>
        </p:spPr>
        <p:txBody>
          <a:bodyPr anchor="ctr">
            <a:normAutofit/>
          </a:bodyPr>
          <a:lstStyle/>
          <a:p>
            <a:r>
              <a:rPr lang="fr-FR" dirty="0"/>
              <a:t>CADRE JURIDIQUE</a:t>
            </a:r>
          </a:p>
        </p:txBody>
      </p:sp>
      <p:sp>
        <p:nvSpPr>
          <p:cNvPr id="5" name="Text Placeholder 3">
            <a:extLst>
              <a:ext uri="{FF2B5EF4-FFF2-40B4-BE49-F238E27FC236}">
                <a16:creationId xmlns:a16="http://schemas.microsoft.com/office/drawing/2014/main" id="{054198D4-2F81-4BA1-A047-B714F725C40F}"/>
              </a:ext>
            </a:extLst>
          </p:cNvPr>
          <p:cNvSpPr txBox="1">
            <a:spLocks/>
          </p:cNvSpPr>
          <p:nvPr/>
        </p:nvSpPr>
        <p:spPr>
          <a:xfrm>
            <a:off x="1331640" y="1535113"/>
            <a:ext cx="3321407" cy="6397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En temps normal</a:t>
            </a:r>
            <a:endParaRPr lang="en-US" dirty="0"/>
          </a:p>
        </p:txBody>
      </p:sp>
      <p:sp>
        <p:nvSpPr>
          <p:cNvPr id="6" name="Sous-titre 2">
            <a:extLst>
              <a:ext uri="{FF2B5EF4-FFF2-40B4-BE49-F238E27FC236}">
                <a16:creationId xmlns:a16="http://schemas.microsoft.com/office/drawing/2014/main" id="{F2B46365-F664-4FD4-8F36-3D259A6A4E21}"/>
              </a:ext>
            </a:extLst>
          </p:cNvPr>
          <p:cNvSpPr txBox="1">
            <a:spLocks/>
          </p:cNvSpPr>
          <p:nvPr/>
        </p:nvSpPr>
        <p:spPr>
          <a:xfrm>
            <a:off x="4788024" y="1535113"/>
            <a:ext cx="3322712" cy="639762"/>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900"/>
              <a:t>En contexte exceptionnel Coronavirus </a:t>
            </a:r>
            <a:endParaRPr lang="fr-FR" sz="1900" dirty="0"/>
          </a:p>
        </p:txBody>
      </p:sp>
      <p:sp>
        <p:nvSpPr>
          <p:cNvPr id="7" name="Content Placeholder 6">
            <a:extLst>
              <a:ext uri="{FF2B5EF4-FFF2-40B4-BE49-F238E27FC236}">
                <a16:creationId xmlns:a16="http://schemas.microsoft.com/office/drawing/2014/main" id="{ECE680C9-4F32-4921-A49E-BD7B88537A1F}"/>
              </a:ext>
            </a:extLst>
          </p:cNvPr>
          <p:cNvSpPr txBox="1">
            <a:spLocks/>
          </p:cNvSpPr>
          <p:nvPr/>
        </p:nvSpPr>
        <p:spPr>
          <a:xfrm>
            <a:off x="4788024" y="2292349"/>
            <a:ext cx="3322712" cy="401697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600"/>
              </a:spcAft>
            </a:pPr>
            <a:r>
              <a:rPr lang="fr-FR" sz="1400">
                <a:latin typeface="Calibri Light" panose="020F0302020204030204" pitchFamily="34" charset="0"/>
              </a:rPr>
              <a:t>Depuis le passage au stade 3 de l’épidémie, la mise en œuvre du télétravail doit être impérative dès lors que le poste de travail le permet.</a:t>
            </a:r>
          </a:p>
          <a:p>
            <a:pPr algn="just">
              <a:spcAft>
                <a:spcPts val="600"/>
              </a:spcAft>
            </a:pPr>
            <a:r>
              <a:rPr lang="fr-FR" sz="1400">
                <a:latin typeface="Calibri Light" panose="020F0302020204030204" pitchFamily="34" charset="0"/>
                <a:hlinkClick r:id="rId2"/>
              </a:rPr>
              <a:t>L’article L. 1222-11 du Code du travail </a:t>
            </a:r>
            <a:r>
              <a:rPr lang="fr-FR" sz="1400">
                <a:latin typeface="Calibri Light" panose="020F0302020204030204" pitchFamily="34" charset="0"/>
              </a:rPr>
              <a:t>mentionne le risque épidémique comme pouvant justifier le recours au télétravail sans l’accord du salarié.</a:t>
            </a:r>
          </a:p>
          <a:p>
            <a:pPr algn="just">
              <a:spcAft>
                <a:spcPts val="600"/>
              </a:spcAft>
            </a:pPr>
            <a:r>
              <a:rPr lang="fr-FR" sz="1400">
                <a:latin typeface="Calibri Light" panose="020F0302020204030204" pitchFamily="34" charset="0"/>
              </a:rPr>
              <a:t>La mise en œuvre du télétravail dans ce cadre ne nécessite aucun formalisme particulier. L’accord de l’employeur est toujours requis.</a:t>
            </a:r>
          </a:p>
          <a:p>
            <a:endParaRPr lang="en-US" sz="1400" dirty="0"/>
          </a:p>
        </p:txBody>
      </p:sp>
      <p:sp>
        <p:nvSpPr>
          <p:cNvPr id="8" name="Content Placeholder 6">
            <a:extLst>
              <a:ext uri="{FF2B5EF4-FFF2-40B4-BE49-F238E27FC236}">
                <a16:creationId xmlns:a16="http://schemas.microsoft.com/office/drawing/2014/main" id="{36177995-0415-4404-85AF-C84E6A38368C}"/>
              </a:ext>
            </a:extLst>
          </p:cNvPr>
          <p:cNvSpPr txBox="1">
            <a:spLocks/>
          </p:cNvSpPr>
          <p:nvPr/>
        </p:nvSpPr>
        <p:spPr>
          <a:xfrm>
            <a:off x="1313565" y="2310431"/>
            <a:ext cx="3322712" cy="4272931"/>
          </a:xfrm>
          <a:prstGeom prst="rect">
            <a:avLst/>
          </a:prstGeom>
          <a:no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gn="just">
              <a:spcBef>
                <a:spcPts val="600"/>
              </a:spcBef>
            </a:pPr>
            <a:r>
              <a:rPr lang="fr-FR" sz="1400" dirty="0">
                <a:latin typeface="Calibri Light" panose="020F0302020204030204" pitchFamily="34" charset="0"/>
              </a:rPr>
              <a:t>Tout salarié qui souhaite télétravailler informe l’employeur de son intention, par tout moyen (oral, courrier, courriel…). </a:t>
            </a:r>
          </a:p>
          <a:p>
            <a:pPr algn="just">
              <a:spcBef>
                <a:spcPts val="600"/>
              </a:spcBef>
            </a:pPr>
            <a:r>
              <a:rPr lang="fr-FR" sz="1400" dirty="0">
                <a:latin typeface="Calibri Light" panose="020F0302020204030204" pitchFamily="34" charset="0"/>
              </a:rPr>
              <a:t>L’employeur donne son accord, également par tout moyen (accord oral, courriel…). En cas de refus, l’employeur doit motiver sa décision.</a:t>
            </a:r>
          </a:p>
          <a:p>
            <a:pPr algn="just">
              <a:spcBef>
                <a:spcPts val="600"/>
              </a:spcBef>
            </a:pPr>
            <a:r>
              <a:rPr lang="fr-FR" sz="1400" dirty="0">
                <a:latin typeface="Calibri Light" panose="020F0302020204030204" pitchFamily="34" charset="0"/>
              </a:rPr>
              <a:t>Lorsqu’il existe une charte ou un accord, le télétravail est mis en place dans les conditions prévus par ces documents.</a:t>
            </a:r>
          </a:p>
          <a:p>
            <a:pPr algn="just">
              <a:spcBef>
                <a:spcPts val="600"/>
              </a:spcBef>
            </a:pPr>
            <a:r>
              <a:rPr lang="fr-FR" sz="1400" dirty="0">
                <a:latin typeface="Calibri Light" panose="020F0302020204030204" pitchFamily="34" charset="0"/>
              </a:rPr>
              <a:t>Seules les personnes ayant une connaissance suffisante de leur poste, leurs interlocuteurs et du fonctionnement de l’entreprise peuvent prétendre au télétravail.</a:t>
            </a:r>
          </a:p>
          <a:p>
            <a:pPr algn="just"/>
            <a:endParaRPr lang="en-US" sz="1200" dirty="0"/>
          </a:p>
          <a:p>
            <a:pPr marL="0" indent="0" algn="ctr">
              <a:buNone/>
            </a:pPr>
            <a:r>
              <a:rPr lang="en-US" sz="1400" dirty="0">
                <a:hlinkClick r:id="rId3"/>
              </a:rPr>
              <a:t>FAQ travail-employ.gouv.fr</a:t>
            </a:r>
            <a:endParaRPr lang="en-US" sz="1400" dirty="0"/>
          </a:p>
        </p:txBody>
      </p:sp>
    </p:spTree>
    <p:extLst>
      <p:ext uri="{BB962C8B-B14F-4D97-AF65-F5344CB8AC3E}">
        <p14:creationId xmlns:p14="http://schemas.microsoft.com/office/powerpoint/2010/main" val="3363446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7677-D8AC-4537-9CE6-A83C2D4575CF}"/>
              </a:ext>
            </a:extLst>
          </p:cNvPr>
          <p:cNvSpPr>
            <a:spLocks noGrp="1"/>
          </p:cNvSpPr>
          <p:nvPr>
            <p:ph type="title"/>
          </p:nvPr>
        </p:nvSpPr>
        <p:spPr>
          <a:xfrm>
            <a:off x="1619672" y="274638"/>
            <a:ext cx="7067128" cy="1143000"/>
          </a:xfrm>
        </p:spPr>
        <p:txBody>
          <a:bodyPr anchor="ctr">
            <a:normAutofit/>
          </a:bodyPr>
          <a:lstStyle/>
          <a:p>
            <a:r>
              <a:rPr lang="fr-FR" dirty="0"/>
              <a:t>DEPART EN TELETRAVAIL</a:t>
            </a:r>
          </a:p>
        </p:txBody>
      </p:sp>
      <p:sp>
        <p:nvSpPr>
          <p:cNvPr id="3" name="Content Placeholder 6">
            <a:extLst>
              <a:ext uri="{FF2B5EF4-FFF2-40B4-BE49-F238E27FC236}">
                <a16:creationId xmlns:a16="http://schemas.microsoft.com/office/drawing/2014/main" id="{0848E532-6A0E-4F5A-BB5F-A1C199A62CA1}"/>
              </a:ext>
            </a:extLst>
          </p:cNvPr>
          <p:cNvSpPr txBox="1">
            <a:spLocks/>
          </p:cNvSpPr>
          <p:nvPr/>
        </p:nvSpPr>
        <p:spPr>
          <a:xfrm>
            <a:off x="1313564" y="1692277"/>
            <a:ext cx="7218875" cy="4891086"/>
          </a:xfrm>
          <a:prstGeom prst="rect">
            <a:avLst/>
          </a:prstGeom>
          <a:noFill/>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lgn="just">
              <a:spcBef>
                <a:spcPts val="600"/>
              </a:spcBef>
              <a:buNone/>
            </a:pPr>
            <a:r>
              <a:rPr lang="fr-FR" dirty="0">
                <a:latin typeface="Calibri Light" panose="020F0302020204030204" pitchFamily="34" charset="0"/>
              </a:rPr>
              <a:t>Rappel de la procédure à suivre :</a:t>
            </a:r>
          </a:p>
          <a:p>
            <a:pPr algn="just">
              <a:spcBef>
                <a:spcPts val="600"/>
              </a:spcBef>
            </a:pPr>
            <a:endParaRPr lang="fr-FR" sz="1400" dirty="0">
              <a:latin typeface="Calibri Light" panose="020F0302020204030204" pitchFamily="34" charset="0"/>
            </a:endParaRPr>
          </a:p>
          <a:p>
            <a:pPr algn="just">
              <a:spcBef>
                <a:spcPts val="600"/>
              </a:spcBef>
              <a:spcAft>
                <a:spcPts val="600"/>
              </a:spcAft>
            </a:pPr>
            <a:r>
              <a:rPr lang="fr-FR" sz="1800" b="1" dirty="0">
                <a:solidFill>
                  <a:srgbClr val="571F3B"/>
                </a:solidFill>
                <a:latin typeface="Calibri Light" panose="020F0302020204030204" pitchFamily="34" charset="0"/>
              </a:rPr>
              <a:t>Le service RH doit être informé de toute demande de télétravail. </a:t>
            </a:r>
            <a:r>
              <a:rPr lang="fr-FR" sz="1800" dirty="0">
                <a:latin typeface="Calibri Light" panose="020F0302020204030204" pitchFamily="34" charset="0"/>
              </a:rPr>
              <a:t>Le manager envoie un email de demande à la Direction / aux RH en indiquant :</a:t>
            </a:r>
          </a:p>
          <a:p>
            <a:pPr lvl="1">
              <a:spcBef>
                <a:spcPts val="0"/>
              </a:spcBef>
              <a:spcAft>
                <a:spcPts val="600"/>
              </a:spcAft>
              <a:buFont typeface="Courier New" panose="02070309020205020404" pitchFamily="49" charset="0"/>
              <a:buChar char="o"/>
            </a:pPr>
            <a:r>
              <a:rPr lang="fr-FR" sz="1500" dirty="0">
                <a:latin typeface="Calibri Light" panose="020F0302020204030204" pitchFamily="34" charset="0"/>
              </a:rPr>
              <a:t>Le nom de la personne</a:t>
            </a:r>
          </a:p>
          <a:p>
            <a:pPr lvl="1">
              <a:spcBef>
                <a:spcPts val="0"/>
              </a:spcBef>
              <a:spcAft>
                <a:spcPts val="600"/>
              </a:spcAft>
              <a:buFont typeface="Courier New" panose="02070309020205020404" pitchFamily="49" charset="0"/>
              <a:buChar char="o"/>
            </a:pPr>
            <a:r>
              <a:rPr lang="fr-FR" sz="1500" dirty="0">
                <a:latin typeface="Calibri Light" panose="020F0302020204030204" pitchFamily="34" charset="0"/>
              </a:rPr>
              <a:t>Motif de la demande</a:t>
            </a:r>
          </a:p>
          <a:p>
            <a:pPr lvl="1">
              <a:spcBef>
                <a:spcPts val="0"/>
              </a:spcBef>
              <a:spcAft>
                <a:spcPts val="600"/>
              </a:spcAft>
              <a:buFont typeface="Courier New" panose="02070309020205020404" pitchFamily="49" charset="0"/>
              <a:buChar char="o"/>
            </a:pPr>
            <a:r>
              <a:rPr lang="fr-FR" sz="1500" dirty="0">
                <a:latin typeface="Calibri Light" panose="020F0302020204030204" pitchFamily="34" charset="0"/>
              </a:rPr>
              <a:t>Matériel nécessaire (PC portable, 4G, téléphone portable, imprimante…) </a:t>
            </a:r>
          </a:p>
          <a:p>
            <a:pPr lvl="1">
              <a:spcBef>
                <a:spcPts val="0"/>
              </a:spcBef>
              <a:spcAft>
                <a:spcPts val="600"/>
              </a:spcAft>
              <a:buFont typeface="Courier New" panose="02070309020205020404" pitchFamily="49" charset="0"/>
              <a:buChar char="o"/>
            </a:pPr>
            <a:r>
              <a:rPr lang="fr-FR" sz="1500" dirty="0">
                <a:latin typeface="Calibri Light" panose="020F0302020204030204" pitchFamily="34" charset="0"/>
              </a:rPr>
              <a:t>Date démarrage télétravail</a:t>
            </a:r>
          </a:p>
          <a:p>
            <a:pPr lvl="1">
              <a:spcBef>
                <a:spcPts val="0"/>
              </a:spcBef>
              <a:spcAft>
                <a:spcPts val="600"/>
              </a:spcAft>
            </a:pPr>
            <a:endParaRPr lang="fr-FR" dirty="0">
              <a:latin typeface="Calibri Light" panose="020F0302020204030204" pitchFamily="34" charset="0"/>
            </a:endParaRPr>
          </a:p>
          <a:p>
            <a:pPr>
              <a:spcBef>
                <a:spcPts val="0"/>
              </a:spcBef>
              <a:spcAft>
                <a:spcPts val="600"/>
              </a:spcAft>
            </a:pPr>
            <a:r>
              <a:rPr lang="fr-FR" sz="1800" dirty="0">
                <a:latin typeface="Calibri Light" panose="020F0302020204030204" pitchFamily="34" charset="0"/>
              </a:rPr>
              <a:t>Les RH :</a:t>
            </a:r>
          </a:p>
          <a:p>
            <a:pPr lvl="1">
              <a:spcBef>
                <a:spcPts val="0"/>
              </a:spcBef>
              <a:spcAft>
                <a:spcPts val="600"/>
              </a:spcAft>
              <a:buFont typeface="Courier New" panose="02070309020205020404" pitchFamily="49" charset="0"/>
              <a:buChar char="o"/>
            </a:pPr>
            <a:r>
              <a:rPr lang="fr-FR" dirty="0">
                <a:latin typeface="Calibri Light" panose="020F0302020204030204" pitchFamily="34" charset="0"/>
              </a:rPr>
              <a:t>Valident ou invalident la demande (+ motifs) par retour d’email. </a:t>
            </a:r>
          </a:p>
          <a:p>
            <a:pPr lvl="1">
              <a:spcBef>
                <a:spcPts val="0"/>
              </a:spcBef>
              <a:spcAft>
                <a:spcPts val="600"/>
              </a:spcAft>
              <a:buFont typeface="Courier New" panose="02070309020205020404" pitchFamily="49" charset="0"/>
              <a:buChar char="o"/>
            </a:pPr>
            <a:r>
              <a:rPr lang="fr-FR" dirty="0">
                <a:latin typeface="Calibri Light" panose="020F0302020204030204" pitchFamily="34" charset="0"/>
              </a:rPr>
              <a:t>Informent le service informatique pour préparation du matériel.</a:t>
            </a:r>
          </a:p>
          <a:p>
            <a:pPr marL="57150" indent="0">
              <a:spcBef>
                <a:spcPts val="600"/>
              </a:spcBef>
              <a:spcAft>
                <a:spcPts val="600"/>
              </a:spcAft>
              <a:buNone/>
            </a:pPr>
            <a:r>
              <a:rPr lang="fr-FR" sz="1800" b="1" dirty="0">
                <a:solidFill>
                  <a:srgbClr val="571F3B"/>
                </a:solidFill>
                <a:latin typeface="Calibri Light" panose="020F0302020204030204" pitchFamily="34" charset="0"/>
              </a:rPr>
              <a:t>Toute personne qui part télétravailler, qu’elle soit déjà équipée ou non, doit passer par le service informatique pour paramétrage de ses équipements en mode « travail à distance ».</a:t>
            </a:r>
          </a:p>
          <a:p>
            <a:pPr lvl="1">
              <a:spcBef>
                <a:spcPts val="0"/>
              </a:spcBef>
            </a:pPr>
            <a:endParaRPr lang="fr-FR" dirty="0">
              <a:latin typeface="Calibri Light" panose="020F0302020204030204" pitchFamily="34" charset="0"/>
            </a:endParaRPr>
          </a:p>
          <a:p>
            <a:pPr>
              <a:spcBef>
                <a:spcPts val="600"/>
              </a:spcBef>
              <a:spcAft>
                <a:spcPts val="600"/>
              </a:spcAft>
            </a:pPr>
            <a:r>
              <a:rPr lang="fr-FR" sz="1800" dirty="0">
                <a:latin typeface="Calibri Light" panose="020F0302020204030204" pitchFamily="34" charset="0"/>
              </a:rPr>
              <a:t>La personne part en télétravail</a:t>
            </a:r>
          </a:p>
          <a:p>
            <a:pPr algn="just">
              <a:spcBef>
                <a:spcPts val="600"/>
              </a:spcBef>
            </a:pPr>
            <a:endParaRPr lang="en-US" sz="1200" dirty="0"/>
          </a:p>
        </p:txBody>
      </p:sp>
    </p:spTree>
    <p:extLst>
      <p:ext uri="{BB962C8B-B14F-4D97-AF65-F5344CB8AC3E}">
        <p14:creationId xmlns:p14="http://schemas.microsoft.com/office/powerpoint/2010/main" val="237240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76E4FA-8C52-45B0-825A-90549447BAD6}"/>
              </a:ext>
            </a:extLst>
          </p:cNvPr>
          <p:cNvSpPr>
            <a:spLocks noGrp="1"/>
          </p:cNvSpPr>
          <p:nvPr>
            <p:ph type="title"/>
          </p:nvPr>
        </p:nvSpPr>
        <p:spPr>
          <a:xfrm>
            <a:off x="1619672" y="274638"/>
            <a:ext cx="7067128" cy="1143000"/>
          </a:xfrm>
        </p:spPr>
        <p:txBody>
          <a:bodyPr anchor="ctr">
            <a:normAutofit/>
          </a:bodyPr>
          <a:lstStyle/>
          <a:p>
            <a:r>
              <a:rPr lang="fr-FR" sz="3200" dirty="0"/>
              <a:t>REGLES D’EXERCICE DU TELETRAVAIL</a:t>
            </a:r>
          </a:p>
        </p:txBody>
      </p:sp>
      <p:sp>
        <p:nvSpPr>
          <p:cNvPr id="3" name="Content Placeholder 6">
            <a:extLst>
              <a:ext uri="{FF2B5EF4-FFF2-40B4-BE49-F238E27FC236}">
                <a16:creationId xmlns:a16="http://schemas.microsoft.com/office/drawing/2014/main" id="{4E9C98E9-D972-4F8D-9D07-2AD4FFC2E5AF}"/>
              </a:ext>
            </a:extLst>
          </p:cNvPr>
          <p:cNvSpPr txBox="1">
            <a:spLocks/>
          </p:cNvSpPr>
          <p:nvPr/>
        </p:nvSpPr>
        <p:spPr>
          <a:xfrm>
            <a:off x="1313564" y="1498180"/>
            <a:ext cx="7218875" cy="5085183"/>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gn="just">
              <a:spcBef>
                <a:spcPts val="600"/>
              </a:spcBef>
            </a:pPr>
            <a:r>
              <a:rPr lang="fr-FR" sz="1800" b="1" dirty="0">
                <a:solidFill>
                  <a:srgbClr val="571F3B"/>
                </a:solidFill>
                <a:latin typeface="Calibri Light" panose="020F0302020204030204" pitchFamily="34" charset="0"/>
              </a:rPr>
              <a:t>Horaires : </a:t>
            </a:r>
          </a:p>
          <a:p>
            <a:pPr lvl="1" algn="just">
              <a:spcBef>
                <a:spcPts val="600"/>
              </a:spcBef>
            </a:pPr>
            <a:r>
              <a:rPr lang="fr-FR" b="1" dirty="0">
                <a:latin typeface="Calibri Light" panose="020F0302020204030204" pitchFamily="34" charset="0"/>
              </a:rPr>
              <a:t>Non cadres </a:t>
            </a:r>
            <a:r>
              <a:rPr lang="fr-FR" dirty="0">
                <a:latin typeface="Calibri Light" panose="020F0302020204030204" pitchFamily="34" charset="0"/>
              </a:rPr>
              <a:t>: 7h de travail par jour à réaliser sur la plage 7h-19h en accord avec votre hiérarchie.</a:t>
            </a:r>
          </a:p>
          <a:p>
            <a:pPr lvl="1" algn="just">
              <a:spcBef>
                <a:spcPts val="600"/>
              </a:spcBef>
            </a:pPr>
            <a:r>
              <a:rPr lang="fr-FR" b="1" dirty="0">
                <a:latin typeface="Calibri Light" panose="020F0302020204030204" pitchFamily="34" charset="0"/>
              </a:rPr>
              <a:t>Cadres</a:t>
            </a:r>
            <a:r>
              <a:rPr lang="fr-FR" dirty="0">
                <a:latin typeface="Calibri Light" panose="020F0302020204030204" pitchFamily="34" charset="0"/>
              </a:rPr>
              <a:t> : Le forfait jour reste applicable, donc respect des 11H de repos entre 2 jours de travail.</a:t>
            </a:r>
          </a:p>
          <a:p>
            <a:pPr marL="0" indent="0" algn="just">
              <a:spcBef>
                <a:spcPts val="600"/>
              </a:spcBef>
              <a:buNone/>
            </a:pPr>
            <a:r>
              <a:rPr lang="fr-FR" sz="1800" dirty="0">
                <a:latin typeface="Calibri Light" panose="020F0302020204030204" pitchFamily="34" charset="0"/>
              </a:rPr>
              <a:t>Nous attirons votre attention sur le fait qu’aucune heure supplémentaire ne sera comptabilisée en télétravail.</a:t>
            </a:r>
          </a:p>
          <a:p>
            <a:pPr algn="just">
              <a:spcBef>
                <a:spcPts val="1200"/>
              </a:spcBef>
            </a:pPr>
            <a:r>
              <a:rPr lang="fr-FR" sz="1800" dirty="0">
                <a:latin typeface="Calibri Light" panose="020F0302020204030204" pitchFamily="34" charset="0"/>
              </a:rPr>
              <a:t>Respect du </a:t>
            </a:r>
            <a:r>
              <a:rPr lang="fr-FR" sz="1800" b="1" dirty="0">
                <a:solidFill>
                  <a:srgbClr val="571F3B"/>
                </a:solidFill>
                <a:latin typeface="Calibri Light" panose="020F0302020204030204" pitchFamily="34" charset="0"/>
              </a:rPr>
              <a:t>droit à la déconnexion </a:t>
            </a:r>
            <a:r>
              <a:rPr lang="fr-FR" sz="1800" dirty="0">
                <a:latin typeface="Calibri Light" panose="020F0302020204030204" pitchFamily="34" charset="0"/>
              </a:rPr>
              <a:t>: pas d’appel ou d’email sauf cas d’urgence en dehors des horaires de travail définis en accord avec votre hiérarchie.</a:t>
            </a:r>
          </a:p>
          <a:p>
            <a:pPr algn="just">
              <a:spcBef>
                <a:spcPts val="1200"/>
              </a:spcBef>
            </a:pPr>
            <a:r>
              <a:rPr lang="fr-FR" sz="1800" b="1" dirty="0">
                <a:solidFill>
                  <a:srgbClr val="571F3B"/>
                </a:solidFill>
                <a:latin typeface="Calibri Light" panose="020F0302020204030204" pitchFamily="34" charset="0"/>
              </a:rPr>
              <a:t>Informer votre manager </a:t>
            </a:r>
            <a:r>
              <a:rPr lang="fr-FR" sz="1800" dirty="0">
                <a:latin typeface="Calibri Light" panose="020F0302020204030204" pitchFamily="34" charset="0"/>
              </a:rPr>
              <a:t>si difficulté dans la réalisation de votre travail (baisse d’activité ou surcharge, manque d’informations…).</a:t>
            </a:r>
          </a:p>
        </p:txBody>
      </p:sp>
    </p:spTree>
    <p:extLst>
      <p:ext uri="{BB962C8B-B14F-4D97-AF65-F5344CB8AC3E}">
        <p14:creationId xmlns:p14="http://schemas.microsoft.com/office/powerpoint/2010/main" val="3224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AC11E6-B5EE-4DAC-9E32-D08B1E7A8F63}"/>
              </a:ext>
            </a:extLst>
          </p:cNvPr>
          <p:cNvSpPr>
            <a:spLocks noGrp="1"/>
          </p:cNvSpPr>
          <p:nvPr>
            <p:ph type="title"/>
          </p:nvPr>
        </p:nvSpPr>
        <p:spPr>
          <a:xfrm>
            <a:off x="1619672" y="-67443"/>
            <a:ext cx="7067128" cy="1143000"/>
          </a:xfrm>
        </p:spPr>
        <p:txBody>
          <a:bodyPr anchor="ctr">
            <a:normAutofit/>
          </a:bodyPr>
          <a:lstStyle/>
          <a:p>
            <a:r>
              <a:rPr lang="fr-FR" sz="3200" dirty="0"/>
              <a:t>REGLES D’EXERCICE DU TELETRAVAIL</a:t>
            </a:r>
          </a:p>
        </p:txBody>
      </p:sp>
      <p:sp>
        <p:nvSpPr>
          <p:cNvPr id="3" name="Content Placeholder 6">
            <a:extLst>
              <a:ext uri="{FF2B5EF4-FFF2-40B4-BE49-F238E27FC236}">
                <a16:creationId xmlns:a16="http://schemas.microsoft.com/office/drawing/2014/main" id="{80587EE9-9B89-415A-994A-14AFC69D71C8}"/>
              </a:ext>
            </a:extLst>
          </p:cNvPr>
          <p:cNvSpPr txBox="1">
            <a:spLocks/>
          </p:cNvSpPr>
          <p:nvPr/>
        </p:nvSpPr>
        <p:spPr>
          <a:xfrm>
            <a:off x="1384040" y="886408"/>
            <a:ext cx="7218875" cy="5085183"/>
          </a:xfrm>
          <a:prstGeom prst="rect">
            <a:avLst/>
          </a:prstGeom>
          <a:noFill/>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gn="just">
              <a:spcBef>
                <a:spcPts val="600"/>
              </a:spcBef>
            </a:pPr>
            <a:r>
              <a:rPr lang="fr-FR" sz="2300" b="1" dirty="0">
                <a:solidFill>
                  <a:srgbClr val="571F3B"/>
                </a:solidFill>
                <a:latin typeface="Calibri Light" panose="020F0302020204030204" pitchFamily="34" charset="0"/>
              </a:rPr>
              <a:t>Matériel autorisé  : </a:t>
            </a:r>
          </a:p>
          <a:p>
            <a:pPr marL="0" indent="0" algn="just">
              <a:spcBef>
                <a:spcPts val="600"/>
              </a:spcBef>
              <a:buNone/>
            </a:pPr>
            <a:endParaRPr lang="fr-FR" sz="2100" b="1" dirty="0">
              <a:solidFill>
                <a:srgbClr val="571F3B"/>
              </a:solidFill>
              <a:latin typeface="Calibri Light" panose="020F0302020204030204" pitchFamily="34" charset="0"/>
            </a:endParaRPr>
          </a:p>
          <a:p>
            <a:pPr marL="358775" indent="0" algn="just">
              <a:spcBef>
                <a:spcPts val="600"/>
              </a:spcBef>
              <a:buNone/>
            </a:pPr>
            <a:r>
              <a:rPr lang="fr-FR" sz="2600" dirty="0">
                <a:latin typeface="Calibri Light" panose="020F0302020204030204" pitchFamily="34" charset="0"/>
                <a:cs typeface="Calibri Light" panose="020F0302020204030204" pitchFamily="34" charset="0"/>
              </a:rPr>
              <a:t>Utiliser exclusivement les matériels qui ont été mis à votre disposition. </a:t>
            </a:r>
          </a:p>
          <a:p>
            <a:pPr marL="358775" indent="0" algn="just">
              <a:spcBef>
                <a:spcPts val="600"/>
              </a:spcBef>
              <a:buNone/>
            </a:pPr>
            <a:r>
              <a:rPr lang="fr-FR" sz="2600" dirty="0">
                <a:latin typeface="Calibri Light" panose="020F0302020204030204" pitchFamily="34" charset="0"/>
                <a:cs typeface="Calibri Light" panose="020F0302020204030204" pitchFamily="34" charset="0"/>
              </a:rPr>
              <a:t>Interdiction d’utiliser un PC, un disque dur, une clé USB ou tout autre matériel informatique personnel qui n’appartient pas à l’entreprise. </a:t>
            </a:r>
          </a:p>
          <a:p>
            <a:pPr marL="358775" indent="0" algn="just">
              <a:spcBef>
                <a:spcPts val="600"/>
              </a:spcBef>
              <a:buNone/>
            </a:pPr>
            <a:r>
              <a:rPr lang="fr-FR" sz="2600" dirty="0">
                <a:latin typeface="Calibri Light" panose="020F0302020204030204" pitchFamily="34" charset="0"/>
                <a:cs typeface="Calibri Light" panose="020F0302020204030204" pitchFamily="34" charset="0"/>
              </a:rPr>
              <a:t>L’usage d’un téléphone personnel est autorisé à condition qu’il ne soit pas le principal moyen de communication, en accord avec votre manager.</a:t>
            </a:r>
          </a:p>
          <a:p>
            <a:pPr marL="0" indent="0" algn="just">
              <a:spcBef>
                <a:spcPts val="600"/>
              </a:spcBef>
              <a:buNone/>
            </a:pPr>
            <a:endParaRPr lang="fr-FR" sz="2600" dirty="0">
              <a:latin typeface="Calibri Light" panose="020F0302020204030204" pitchFamily="34" charset="0"/>
              <a:cs typeface="Calibri Light" panose="020F0302020204030204" pitchFamily="34" charset="0"/>
            </a:endParaRPr>
          </a:p>
          <a:p>
            <a:pPr marL="358775" indent="0">
              <a:buNone/>
            </a:pPr>
            <a:r>
              <a:rPr lang="fr-FR" sz="2600" dirty="0">
                <a:latin typeface="Calibri Light" panose="020F0302020204030204" pitchFamily="34" charset="0"/>
                <a:cs typeface="Calibri Light" panose="020F0302020204030204" pitchFamily="34" charset="0"/>
              </a:rPr>
              <a:t>Le SI est à votre écoute pour tous vos besoins d’équipements complémentaires.</a:t>
            </a:r>
          </a:p>
          <a:p>
            <a:pPr marL="358775" indent="0">
              <a:buNone/>
            </a:pPr>
            <a:endParaRPr lang="fr-FR" dirty="0"/>
          </a:p>
          <a:p>
            <a:pPr algn="just">
              <a:spcBef>
                <a:spcPts val="600"/>
              </a:spcBef>
            </a:pPr>
            <a:r>
              <a:rPr lang="fr-FR" dirty="0"/>
              <a:t> </a:t>
            </a:r>
            <a:r>
              <a:rPr lang="fr-FR" sz="2300" b="1" dirty="0">
                <a:solidFill>
                  <a:srgbClr val="571F3B"/>
                </a:solidFill>
                <a:latin typeface="Calibri Light" panose="020F0302020204030204" pitchFamily="34" charset="0"/>
              </a:rPr>
              <a:t>Rappel charte informatique : </a:t>
            </a:r>
          </a:p>
          <a:p>
            <a:pPr marL="0" indent="0" algn="just">
              <a:spcBef>
                <a:spcPts val="600"/>
              </a:spcBef>
              <a:buNone/>
            </a:pPr>
            <a:endParaRPr lang="fr-FR" b="1" dirty="0">
              <a:solidFill>
                <a:srgbClr val="571F3B"/>
              </a:solidFill>
              <a:latin typeface="Calibri Light" panose="020F0302020204030204" pitchFamily="34" charset="0"/>
            </a:endParaRPr>
          </a:p>
          <a:p>
            <a:pPr marL="358775" indent="0">
              <a:buNone/>
            </a:pPr>
            <a:r>
              <a:rPr lang="fr-FR" sz="2600" dirty="0">
                <a:latin typeface="Calibri Light" panose="020F0302020204030204" pitchFamily="34" charset="0"/>
                <a:cs typeface="Calibri Light" panose="020F0302020204030204" pitchFamily="34" charset="0"/>
              </a:rPr>
              <a:t>L’ensemble des données informatiques, fichiers, mails, logiciels, … doivent rester dans l’environnement informatique de l’entreprise. Il est interdit de copier, transférer des fichiers, des mails, … vers des systèmes, logiciels, applications ou tout autres supports externes.</a:t>
            </a:r>
          </a:p>
          <a:p>
            <a:pPr marL="358775" indent="0">
              <a:buNone/>
            </a:pPr>
            <a:r>
              <a:rPr lang="fr-FR" sz="2600" dirty="0">
                <a:latin typeface="Calibri Light" panose="020F0302020204030204" pitchFamily="34" charset="0"/>
                <a:cs typeface="Calibri Light" panose="020F0302020204030204" pitchFamily="34" charset="0"/>
              </a:rPr>
              <a:t>L’ensemble des règles de notre charte informatique s’appliquent également au télétravail.</a:t>
            </a:r>
          </a:p>
          <a:p>
            <a:pPr marL="358775" indent="0">
              <a:buNone/>
            </a:pPr>
            <a:r>
              <a:rPr lang="fr-FR" sz="2600" dirty="0">
                <a:latin typeface="Calibri Light" panose="020F0302020204030204" pitchFamily="34" charset="0"/>
                <a:cs typeface="Calibri Light" panose="020F0302020204030204" pitchFamily="34" charset="0"/>
              </a:rPr>
              <a:t>L’employeur est donc en droit de contrôler l’usage qui est fait d’un ordinateur professionnel, d’une messagerie professionnelle, dès qu’il s’agit d’assurer la sécurité des réseaux et la continuité des services informatiques.</a:t>
            </a:r>
          </a:p>
          <a:p>
            <a:pPr marL="0" indent="0" algn="just">
              <a:spcBef>
                <a:spcPts val="600"/>
              </a:spcBef>
              <a:buNone/>
            </a:pPr>
            <a:endParaRPr lang="fr-FR" sz="1800" dirty="0">
              <a:latin typeface="Calibri Light" panose="020F0302020204030204" pitchFamily="34" charset="0"/>
            </a:endParaRPr>
          </a:p>
        </p:txBody>
      </p:sp>
    </p:spTree>
    <p:extLst>
      <p:ext uri="{BB962C8B-B14F-4D97-AF65-F5344CB8AC3E}">
        <p14:creationId xmlns:p14="http://schemas.microsoft.com/office/powerpoint/2010/main" val="192528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67484-1403-447F-B3B3-582E7A66B656}"/>
              </a:ext>
            </a:extLst>
          </p:cNvPr>
          <p:cNvSpPr>
            <a:spLocks noGrp="1"/>
          </p:cNvSpPr>
          <p:nvPr>
            <p:ph type="title"/>
          </p:nvPr>
        </p:nvSpPr>
        <p:spPr>
          <a:xfrm>
            <a:off x="1619672" y="274638"/>
            <a:ext cx="7067128" cy="1143000"/>
          </a:xfrm>
        </p:spPr>
        <p:txBody>
          <a:bodyPr anchor="ctr">
            <a:normAutofit/>
          </a:bodyPr>
          <a:lstStyle/>
          <a:p>
            <a:r>
              <a:rPr lang="fr-FR" sz="3200" dirty="0"/>
              <a:t>REGLES D’EXERCICE DU TELETRAVAIL</a:t>
            </a:r>
            <a:br>
              <a:rPr lang="fr-FR" sz="3200" dirty="0"/>
            </a:br>
            <a:r>
              <a:rPr lang="fr-FR" sz="3200" dirty="0"/>
              <a:t>Consignes aux managers</a:t>
            </a:r>
          </a:p>
        </p:txBody>
      </p:sp>
      <p:sp>
        <p:nvSpPr>
          <p:cNvPr id="3" name="Content Placeholder 6">
            <a:extLst>
              <a:ext uri="{FF2B5EF4-FFF2-40B4-BE49-F238E27FC236}">
                <a16:creationId xmlns:a16="http://schemas.microsoft.com/office/drawing/2014/main" id="{9EFE3987-3FC1-4CDE-8155-6408BDB0E5AC}"/>
              </a:ext>
            </a:extLst>
          </p:cNvPr>
          <p:cNvSpPr txBox="1">
            <a:spLocks/>
          </p:cNvSpPr>
          <p:nvPr/>
        </p:nvSpPr>
        <p:spPr>
          <a:xfrm>
            <a:off x="1313564" y="1692277"/>
            <a:ext cx="7218875" cy="4891086"/>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gn="just">
              <a:spcBef>
                <a:spcPts val="600"/>
              </a:spcBef>
            </a:pPr>
            <a:r>
              <a:rPr lang="fr-FR" sz="1800" dirty="0">
                <a:latin typeface="Calibri Light" panose="020F0302020204030204" pitchFamily="34" charset="0"/>
              </a:rPr>
              <a:t>Réaliser des </a:t>
            </a:r>
            <a:r>
              <a:rPr lang="fr-FR" sz="1800" b="1" dirty="0">
                <a:solidFill>
                  <a:srgbClr val="571F3B"/>
                </a:solidFill>
                <a:latin typeface="Calibri Light" panose="020F0302020204030204" pitchFamily="34" charset="0"/>
              </a:rPr>
              <a:t>points de suivi réguliers </a:t>
            </a:r>
            <a:r>
              <a:rPr lang="fr-FR" sz="1800" dirty="0">
                <a:latin typeface="Calibri Light" panose="020F0302020204030204" pitchFamily="34" charset="0"/>
              </a:rPr>
              <a:t>avec les membres de votre équipe. Objectifs : </a:t>
            </a:r>
          </a:p>
          <a:p>
            <a:pPr lvl="1" algn="just">
              <a:spcBef>
                <a:spcPts val="600"/>
              </a:spcBef>
            </a:pPr>
            <a:r>
              <a:rPr lang="fr-FR" sz="1600" b="1" dirty="0">
                <a:latin typeface="Calibri Light" panose="020F0302020204030204" pitchFamily="34" charset="0"/>
              </a:rPr>
              <a:t>Cadrage</a:t>
            </a:r>
            <a:r>
              <a:rPr lang="fr-FR" sz="1600" dirty="0">
                <a:latin typeface="Calibri Light" panose="020F0302020204030204" pitchFamily="34" charset="0"/>
              </a:rPr>
              <a:t> du travail à réaliser : Savoir sur quoi travaillent vos collaborateurs, gérer les priorités et définir des échéances.</a:t>
            </a:r>
          </a:p>
          <a:p>
            <a:pPr lvl="1" algn="just">
              <a:spcBef>
                <a:spcPts val="600"/>
              </a:spcBef>
            </a:pPr>
            <a:r>
              <a:rPr lang="fr-FR" sz="1600" b="1" dirty="0">
                <a:latin typeface="Calibri Light" panose="020F0302020204030204" pitchFamily="34" charset="0"/>
              </a:rPr>
              <a:t>Point de suivi </a:t>
            </a:r>
            <a:r>
              <a:rPr lang="fr-FR" sz="1600" dirty="0">
                <a:latin typeface="Calibri Light" panose="020F0302020204030204" pitchFamily="34" charset="0"/>
              </a:rPr>
              <a:t>: Prendre des nouvelles, s’assurer que la personne avance sans difficulté dans la réalisation du travail à effectuer…</a:t>
            </a:r>
          </a:p>
          <a:p>
            <a:pPr algn="just">
              <a:spcBef>
                <a:spcPts val="1800"/>
              </a:spcBef>
            </a:pPr>
            <a:r>
              <a:rPr lang="fr-FR" sz="1800" dirty="0">
                <a:latin typeface="Calibri Light" panose="020F0302020204030204" pitchFamily="34" charset="0"/>
              </a:rPr>
              <a:t>Si difficulté remontée par le collaborateur ou ressenti par vous-même, merci de nous remonter l’information. Nous prendrons contact avec la personne et déciderons des actions à mettre en place en concertation avec vous.</a:t>
            </a:r>
          </a:p>
          <a:p>
            <a:pPr algn="just">
              <a:spcBef>
                <a:spcPts val="1800"/>
              </a:spcBef>
            </a:pPr>
            <a:r>
              <a:rPr lang="fr-FR" sz="1800" dirty="0">
                <a:latin typeface="Calibri Light" panose="020F0302020204030204" pitchFamily="34" charset="0"/>
              </a:rPr>
              <a:t>Bien suivre les procédures de « départ » et de « retour » de télétravail (cf. slides 3 et 6) pour faciliter l’organisation.</a:t>
            </a:r>
          </a:p>
        </p:txBody>
      </p:sp>
    </p:spTree>
    <p:extLst>
      <p:ext uri="{BB962C8B-B14F-4D97-AF65-F5344CB8AC3E}">
        <p14:creationId xmlns:p14="http://schemas.microsoft.com/office/powerpoint/2010/main" val="3182196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104879-084E-44B3-A292-6160DCE017B2}"/>
              </a:ext>
            </a:extLst>
          </p:cNvPr>
          <p:cNvSpPr>
            <a:spLocks noGrp="1"/>
          </p:cNvSpPr>
          <p:nvPr>
            <p:ph type="title"/>
          </p:nvPr>
        </p:nvSpPr>
        <p:spPr>
          <a:xfrm>
            <a:off x="1619672" y="274638"/>
            <a:ext cx="7067128" cy="720000"/>
          </a:xfrm>
        </p:spPr>
        <p:txBody>
          <a:bodyPr anchor="ctr">
            <a:normAutofit/>
          </a:bodyPr>
          <a:lstStyle/>
          <a:p>
            <a:r>
              <a:rPr lang="fr-FR" sz="3200" dirty="0"/>
              <a:t>RETOUR SUR SITE</a:t>
            </a:r>
          </a:p>
        </p:txBody>
      </p:sp>
      <p:sp>
        <p:nvSpPr>
          <p:cNvPr id="3" name="Content Placeholder 6">
            <a:extLst>
              <a:ext uri="{FF2B5EF4-FFF2-40B4-BE49-F238E27FC236}">
                <a16:creationId xmlns:a16="http://schemas.microsoft.com/office/drawing/2014/main" id="{76C1AED2-A5A4-451F-A75D-60D37F379EC3}"/>
              </a:ext>
            </a:extLst>
          </p:cNvPr>
          <p:cNvSpPr txBox="1">
            <a:spLocks/>
          </p:cNvSpPr>
          <p:nvPr/>
        </p:nvSpPr>
        <p:spPr>
          <a:xfrm>
            <a:off x="1465310" y="1124745"/>
            <a:ext cx="7499177" cy="3528392"/>
          </a:xfrm>
          <a:prstGeom prst="rect">
            <a:avLst/>
          </a:prstGeom>
          <a:no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lgn="just">
              <a:spcAft>
                <a:spcPts val="600"/>
              </a:spcAft>
              <a:buNone/>
            </a:pPr>
            <a:r>
              <a:rPr lang="fr-FR" sz="1800" dirty="0">
                <a:latin typeface="Calibri Light" panose="020F0302020204030204" pitchFamily="34" charset="0"/>
              </a:rPr>
              <a:t>La procédure à suivre: </a:t>
            </a:r>
          </a:p>
          <a:p>
            <a:pPr algn="just">
              <a:spcBef>
                <a:spcPts val="600"/>
              </a:spcBef>
              <a:spcAft>
                <a:spcPts val="600"/>
              </a:spcAft>
            </a:pPr>
            <a:r>
              <a:rPr lang="fr-FR" sz="1800" b="1" dirty="0">
                <a:solidFill>
                  <a:srgbClr val="571F3B"/>
                </a:solidFill>
                <a:latin typeface="Calibri Light" panose="020F0302020204030204" pitchFamily="34" charset="0"/>
              </a:rPr>
              <a:t>La veille </a:t>
            </a:r>
            <a:r>
              <a:rPr lang="fr-FR" sz="1800" dirty="0">
                <a:latin typeface="Calibri Light" panose="020F0302020204030204" pitchFamily="34" charset="0"/>
              </a:rPr>
              <a:t>d’un retour sur site, que celui-ci soit ponctuel ou permanent, le manager envoie un email à la direction/aux RH en indiquant :</a:t>
            </a:r>
          </a:p>
          <a:p>
            <a:pPr lvl="1" algn="just">
              <a:spcBef>
                <a:spcPts val="0"/>
              </a:spcBef>
              <a:spcAft>
                <a:spcPts val="600"/>
              </a:spcAft>
              <a:buFont typeface="Courier New" panose="02070309020205020404" pitchFamily="49" charset="0"/>
              <a:buChar char="o"/>
            </a:pPr>
            <a:r>
              <a:rPr lang="fr-FR" sz="1600" dirty="0">
                <a:latin typeface="Calibri Light" panose="020F0302020204030204" pitchFamily="34" charset="0"/>
              </a:rPr>
              <a:t>Le nom de la personne</a:t>
            </a:r>
          </a:p>
          <a:p>
            <a:pPr lvl="1" algn="just">
              <a:spcBef>
                <a:spcPts val="0"/>
              </a:spcBef>
              <a:spcAft>
                <a:spcPts val="600"/>
              </a:spcAft>
              <a:buFont typeface="Courier New" panose="02070309020205020404" pitchFamily="49" charset="0"/>
              <a:buChar char="o"/>
            </a:pPr>
            <a:r>
              <a:rPr lang="fr-FR" sz="1600" dirty="0">
                <a:latin typeface="Calibri Light" panose="020F0302020204030204" pitchFamily="34" charset="0"/>
              </a:rPr>
              <a:t>Motif et durée du retour sur site</a:t>
            </a:r>
          </a:p>
          <a:p>
            <a:pPr lvl="1" algn="just">
              <a:spcBef>
                <a:spcPts val="0"/>
              </a:spcBef>
              <a:spcAft>
                <a:spcPts val="600"/>
              </a:spcAft>
              <a:buFont typeface="Courier New" panose="02070309020205020404" pitchFamily="49" charset="0"/>
              <a:buChar char="o"/>
            </a:pPr>
            <a:endParaRPr lang="fr-FR" sz="1050" dirty="0">
              <a:latin typeface="Calibri Light" panose="020F0302020204030204" pitchFamily="34" charset="0"/>
            </a:endParaRPr>
          </a:p>
          <a:p>
            <a:pPr algn="just">
              <a:spcBef>
                <a:spcPts val="0"/>
              </a:spcBef>
            </a:pPr>
            <a:r>
              <a:rPr lang="fr-FR" sz="1800" dirty="0">
                <a:latin typeface="Calibri Light" panose="020F0302020204030204" pitchFamily="34" charset="0"/>
              </a:rPr>
              <a:t>Les RH :</a:t>
            </a:r>
          </a:p>
          <a:p>
            <a:pPr lvl="1" algn="just">
              <a:spcBef>
                <a:spcPts val="0"/>
              </a:spcBef>
              <a:spcAft>
                <a:spcPts val="600"/>
              </a:spcAft>
              <a:buFont typeface="Courier New" panose="02070309020205020404" pitchFamily="49" charset="0"/>
              <a:buChar char="o"/>
            </a:pPr>
            <a:r>
              <a:rPr lang="fr-FR" sz="1600" dirty="0">
                <a:latin typeface="Calibri Light" panose="020F0302020204030204" pitchFamily="34" charset="0"/>
              </a:rPr>
              <a:t>Valident ou invalident la demande par retour d’email </a:t>
            </a:r>
          </a:p>
          <a:p>
            <a:pPr lvl="1" algn="just">
              <a:spcBef>
                <a:spcPts val="0"/>
              </a:spcBef>
              <a:spcAft>
                <a:spcPts val="600"/>
              </a:spcAft>
              <a:buFont typeface="Courier New" panose="02070309020205020404" pitchFamily="49" charset="0"/>
              <a:buChar char="o"/>
            </a:pPr>
            <a:r>
              <a:rPr lang="fr-FR" sz="1600" dirty="0">
                <a:latin typeface="Calibri Light" panose="020F0302020204030204" pitchFamily="34" charset="0"/>
              </a:rPr>
              <a:t>Produisent et transmettent le justificatif de déplacement professionnel </a:t>
            </a:r>
          </a:p>
          <a:p>
            <a:pPr marL="457200" lvl="1" indent="0" algn="just">
              <a:spcBef>
                <a:spcPts val="0"/>
              </a:spcBef>
              <a:spcAft>
                <a:spcPts val="600"/>
              </a:spcAft>
              <a:buNone/>
            </a:pPr>
            <a:r>
              <a:rPr lang="fr-FR" sz="1600" i="1" dirty="0">
                <a:latin typeface="Calibri Light" panose="020F0302020204030204" pitchFamily="34" charset="0"/>
              </a:rPr>
              <a:t>Un nouveau justificatif est entré en vigueur ce week-end. Ce dernier doit mentionner une durée de validité tenant compte des périodes télétravaillées, de repos, de congé…</a:t>
            </a:r>
          </a:p>
          <a:p>
            <a:pPr lvl="1" algn="just">
              <a:spcBef>
                <a:spcPts val="0"/>
              </a:spcBef>
              <a:spcAft>
                <a:spcPts val="600"/>
              </a:spcAft>
              <a:buFont typeface="Courier New" panose="02070309020205020404" pitchFamily="49" charset="0"/>
              <a:buChar char="o"/>
            </a:pPr>
            <a:r>
              <a:rPr lang="fr-FR" sz="1600" dirty="0">
                <a:latin typeface="Calibri Light" panose="020F0302020204030204" pitchFamily="34" charset="0"/>
              </a:rPr>
              <a:t>Informent le service informatique</a:t>
            </a:r>
          </a:p>
        </p:txBody>
      </p:sp>
      <p:sp>
        <p:nvSpPr>
          <p:cNvPr id="4" name="Content Placeholder 6">
            <a:extLst>
              <a:ext uri="{FF2B5EF4-FFF2-40B4-BE49-F238E27FC236}">
                <a16:creationId xmlns:a16="http://schemas.microsoft.com/office/drawing/2014/main" id="{DD8C6359-0802-4C9B-8D89-89203C1BEF09}"/>
              </a:ext>
            </a:extLst>
          </p:cNvPr>
          <p:cNvSpPr txBox="1">
            <a:spLocks/>
          </p:cNvSpPr>
          <p:nvPr/>
        </p:nvSpPr>
        <p:spPr>
          <a:xfrm>
            <a:off x="395536" y="4783244"/>
            <a:ext cx="7499177" cy="2069184"/>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57150" indent="0" algn="just">
              <a:spcBef>
                <a:spcPts val="600"/>
              </a:spcBef>
              <a:buNone/>
            </a:pPr>
            <a:r>
              <a:rPr lang="fr-FR" sz="1600" b="1" dirty="0">
                <a:solidFill>
                  <a:srgbClr val="571F3B"/>
                </a:solidFill>
                <a:latin typeface="Calibri Light" panose="020F0302020204030204" pitchFamily="34" charset="0"/>
              </a:rPr>
              <a:t>Toute personne qui revient sur site </a:t>
            </a:r>
            <a:r>
              <a:rPr lang="fr-FR" sz="1600" b="1" u="sng" dirty="0">
                <a:solidFill>
                  <a:srgbClr val="571F3B"/>
                </a:solidFill>
                <a:latin typeface="Calibri Light" panose="020F0302020204030204" pitchFamily="34" charset="0"/>
              </a:rPr>
              <a:t>définitivement</a:t>
            </a:r>
            <a:r>
              <a:rPr lang="fr-FR" sz="1600" b="1" dirty="0">
                <a:solidFill>
                  <a:srgbClr val="571F3B"/>
                </a:solidFill>
                <a:latin typeface="Calibri Light" panose="020F0302020204030204" pitchFamily="34" charset="0"/>
              </a:rPr>
              <a:t> après une période en télétravail doit passer par le service informatique pour paramétrage de ses équipements en « mode local », et restitution du matériel emprunté.</a:t>
            </a:r>
          </a:p>
          <a:p>
            <a:pPr lvl="1" algn="just">
              <a:spcBef>
                <a:spcPts val="0"/>
              </a:spcBef>
            </a:pPr>
            <a:endParaRPr lang="fr-FR" sz="1600" dirty="0">
              <a:latin typeface="Calibri Light" panose="020F0302020204030204" pitchFamily="34" charset="0"/>
            </a:endParaRPr>
          </a:p>
          <a:p>
            <a:pPr algn="just"/>
            <a:r>
              <a:rPr lang="fr-FR" sz="1700" dirty="0">
                <a:latin typeface="Calibri Light" panose="020F0302020204030204" pitchFamily="34" charset="0"/>
              </a:rPr>
              <a:t>Pour ces raisons, tout le monde ne pourra pas revenir simultanément sur site une fois la période de confinement terminée. Vous serez tenus informés de l’organisation prévue pour un retour « en cascade ».</a:t>
            </a:r>
          </a:p>
        </p:txBody>
      </p:sp>
    </p:spTree>
    <p:extLst>
      <p:ext uri="{BB962C8B-B14F-4D97-AF65-F5344CB8AC3E}">
        <p14:creationId xmlns:p14="http://schemas.microsoft.com/office/powerpoint/2010/main" val="2986167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E7BC9AC-8845-4DB0-B8BB-0D763D26FD56}"/>
              </a:ext>
            </a:extLst>
          </p:cNvPr>
          <p:cNvSpPr txBox="1"/>
          <p:nvPr/>
        </p:nvSpPr>
        <p:spPr>
          <a:xfrm>
            <a:off x="2475437" y="5949280"/>
            <a:ext cx="4032448" cy="369332"/>
          </a:xfrm>
          <a:prstGeom prst="rect">
            <a:avLst/>
          </a:prstGeom>
          <a:noFill/>
        </p:spPr>
        <p:txBody>
          <a:bodyPr wrap="square" rtlCol="0">
            <a:spAutoFit/>
          </a:bodyPr>
          <a:lstStyle/>
          <a:p>
            <a:r>
              <a:rPr lang="fr-FR" dirty="0">
                <a:hlinkClick r:id="rId2"/>
              </a:rPr>
              <a:t>Mémo ANDRH – COVID-19 TELETRAVAIL</a:t>
            </a:r>
            <a:endParaRPr lang="fr-FR" dirty="0"/>
          </a:p>
        </p:txBody>
      </p:sp>
      <p:sp>
        <p:nvSpPr>
          <p:cNvPr id="3" name="Titre 1">
            <a:extLst>
              <a:ext uri="{FF2B5EF4-FFF2-40B4-BE49-F238E27FC236}">
                <a16:creationId xmlns:a16="http://schemas.microsoft.com/office/drawing/2014/main" id="{14C4CE46-9FB5-4950-A3A4-66BAC84F26D2}"/>
              </a:ext>
            </a:extLst>
          </p:cNvPr>
          <p:cNvSpPr>
            <a:spLocks noGrp="1"/>
          </p:cNvSpPr>
          <p:nvPr>
            <p:ph type="title"/>
          </p:nvPr>
        </p:nvSpPr>
        <p:spPr>
          <a:xfrm>
            <a:off x="1619672" y="274638"/>
            <a:ext cx="7067128" cy="720000"/>
          </a:xfrm>
        </p:spPr>
        <p:txBody>
          <a:bodyPr anchor="ctr">
            <a:normAutofit/>
          </a:bodyPr>
          <a:lstStyle/>
          <a:p>
            <a:r>
              <a:rPr lang="fr-FR" sz="3200" dirty="0"/>
              <a:t>DES OUTILS POUR VOUS AIDER</a:t>
            </a:r>
          </a:p>
        </p:txBody>
      </p:sp>
      <p:pic>
        <p:nvPicPr>
          <p:cNvPr id="4" name="Image 3" descr="Une image contenant capture d’écran&#10;&#10;Description générée automatiquement">
            <a:hlinkClick r:id="rId2"/>
            <a:extLst>
              <a:ext uri="{FF2B5EF4-FFF2-40B4-BE49-F238E27FC236}">
                <a16:creationId xmlns:a16="http://schemas.microsoft.com/office/drawing/2014/main" id="{218EA63F-AC18-4EF0-B6FA-0675CB59E4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824" y="1269276"/>
            <a:ext cx="3007674" cy="4509120"/>
          </a:xfrm>
          <a:prstGeom prst="rect">
            <a:avLst/>
          </a:prstGeom>
        </p:spPr>
      </p:pic>
      <p:sp>
        <p:nvSpPr>
          <p:cNvPr id="5" name="ZoneTexte 4">
            <a:extLst>
              <a:ext uri="{FF2B5EF4-FFF2-40B4-BE49-F238E27FC236}">
                <a16:creationId xmlns:a16="http://schemas.microsoft.com/office/drawing/2014/main" id="{DF5F0BAD-5BE3-4B73-BB29-B665A1D3E5CB}"/>
              </a:ext>
            </a:extLst>
          </p:cNvPr>
          <p:cNvSpPr txBox="1"/>
          <p:nvPr/>
        </p:nvSpPr>
        <p:spPr>
          <a:xfrm>
            <a:off x="6992983" y="3013501"/>
            <a:ext cx="3753394" cy="830997"/>
          </a:xfrm>
          <a:prstGeom prst="rect">
            <a:avLst/>
          </a:prstGeom>
          <a:noFill/>
        </p:spPr>
        <p:txBody>
          <a:bodyPr wrap="square" rtlCol="0">
            <a:spAutoFit/>
          </a:bodyPr>
          <a:lstStyle/>
          <a:p>
            <a:pPr algn="ctr"/>
            <a:r>
              <a:rPr lang="fr-FR" sz="2400" dirty="0"/>
              <a:t>Cliquez sur l’image pour y accéder</a:t>
            </a:r>
          </a:p>
        </p:txBody>
      </p:sp>
    </p:spTree>
    <p:extLst>
      <p:ext uri="{BB962C8B-B14F-4D97-AF65-F5344CB8AC3E}">
        <p14:creationId xmlns:p14="http://schemas.microsoft.com/office/powerpoint/2010/main" val="4039539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CBB9F2-8D38-49D8-9E22-6AD5F06BEFF4}"/>
              </a:ext>
            </a:extLst>
          </p:cNvPr>
          <p:cNvSpPr>
            <a:spLocks noGrp="1"/>
          </p:cNvSpPr>
          <p:nvPr>
            <p:ph type="title"/>
          </p:nvPr>
        </p:nvSpPr>
        <p:spPr>
          <a:xfrm>
            <a:off x="1619672" y="274638"/>
            <a:ext cx="7067128" cy="720000"/>
          </a:xfrm>
        </p:spPr>
        <p:txBody>
          <a:bodyPr anchor="ctr">
            <a:normAutofit/>
          </a:bodyPr>
          <a:lstStyle/>
          <a:p>
            <a:r>
              <a:rPr lang="fr-FR" sz="3200" dirty="0"/>
              <a:t>DES OUTILS POUR VOUS AIDER</a:t>
            </a:r>
          </a:p>
        </p:txBody>
      </p:sp>
      <p:sp>
        <p:nvSpPr>
          <p:cNvPr id="3" name="Content Placeholder 6">
            <a:extLst>
              <a:ext uri="{FF2B5EF4-FFF2-40B4-BE49-F238E27FC236}">
                <a16:creationId xmlns:a16="http://schemas.microsoft.com/office/drawing/2014/main" id="{1178CC68-1107-42B8-A179-9A319D94CDDA}"/>
              </a:ext>
            </a:extLst>
          </p:cNvPr>
          <p:cNvSpPr txBox="1">
            <a:spLocks/>
          </p:cNvSpPr>
          <p:nvPr/>
        </p:nvSpPr>
        <p:spPr>
          <a:xfrm>
            <a:off x="1465310" y="1124744"/>
            <a:ext cx="7499177" cy="5256583"/>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000" kern="1200">
                <a:solidFill>
                  <a:srgbClr val="685D58"/>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685D58"/>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685D58"/>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685D58"/>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lgn="just">
              <a:spcAft>
                <a:spcPts val="600"/>
              </a:spcAft>
              <a:buNone/>
            </a:pPr>
            <a:r>
              <a:rPr lang="fr-FR" sz="1800" dirty="0">
                <a:latin typeface="Calibri Light" panose="020F0302020204030204" pitchFamily="34" charset="0"/>
              </a:rPr>
              <a:t>Articles :</a:t>
            </a:r>
          </a:p>
          <a:p>
            <a:pPr algn="just">
              <a:spcAft>
                <a:spcPts val="600"/>
              </a:spcAft>
            </a:pPr>
            <a:r>
              <a:rPr lang="fr-FR" sz="1600" dirty="0">
                <a:latin typeface="Calibri Light" panose="020F0302020204030204" pitchFamily="34" charset="0"/>
                <a:hlinkClick r:id="rId2"/>
              </a:rPr>
              <a:t>Coronavirus : Guide du télétravail pour survivre au confinement</a:t>
            </a:r>
            <a:endParaRPr lang="fr-FR" sz="1600" dirty="0">
              <a:latin typeface="Calibri Light" panose="020F0302020204030204" pitchFamily="34" charset="0"/>
              <a:hlinkClick r:id="" action="ppaction://noaction"/>
            </a:endParaRPr>
          </a:p>
          <a:p>
            <a:pPr algn="just">
              <a:spcAft>
                <a:spcPts val="600"/>
              </a:spcAft>
            </a:pPr>
            <a:r>
              <a:rPr lang="fr-FR" sz="1600" dirty="0">
                <a:latin typeface="Calibri Light" panose="020F0302020204030204" pitchFamily="34" charset="0"/>
                <a:hlinkClick r:id="" action="ppaction://noaction"/>
              </a:rPr>
              <a:t>Avant le coronavirus, ils faisaient du télétravail : leurs conseils</a:t>
            </a:r>
            <a:endParaRPr lang="fr-FR" sz="1600" dirty="0">
              <a:latin typeface="Calibri Light" panose="020F0302020204030204" pitchFamily="34" charset="0"/>
            </a:endParaRPr>
          </a:p>
          <a:p>
            <a:r>
              <a:rPr lang="fr-FR" u="sng" dirty="0">
                <a:hlinkClick r:id="rId3"/>
              </a:rPr>
              <a:t>Coronavirus et télétravail : 5 dimensions pour mieux s’organiser collectivement</a:t>
            </a:r>
            <a:endParaRPr lang="fr-FR" dirty="0"/>
          </a:p>
          <a:p>
            <a:r>
              <a:rPr lang="fr-FR" u="sng">
                <a:hlinkClick r:id="rId4"/>
              </a:rPr>
              <a:t>Le Télétravail en 15 questions / réponses</a:t>
            </a:r>
            <a:br>
              <a:rPr lang="fr-FR"/>
            </a:br>
            <a:endParaRPr lang="fr-FR" sz="1600" dirty="0">
              <a:latin typeface="Calibri Light" panose="020F0302020204030204" pitchFamily="34" charset="0"/>
              <a:hlinkClick r:id="rId5"/>
            </a:endParaRPr>
          </a:p>
          <a:p>
            <a:pPr marL="0" indent="0" algn="just">
              <a:spcAft>
                <a:spcPts val="600"/>
              </a:spcAft>
              <a:buNone/>
            </a:pPr>
            <a:endParaRPr lang="fr-FR" sz="1800" dirty="0">
              <a:latin typeface="Calibri Light" panose="020F0302020204030204" pitchFamily="34" charset="0"/>
            </a:endParaRPr>
          </a:p>
          <a:p>
            <a:pPr marL="0" indent="0" algn="just">
              <a:spcAft>
                <a:spcPts val="600"/>
              </a:spcAft>
              <a:buNone/>
            </a:pPr>
            <a:r>
              <a:rPr lang="fr-FR" sz="1800" dirty="0">
                <a:latin typeface="Calibri Light" panose="020F0302020204030204" pitchFamily="34" charset="0"/>
              </a:rPr>
              <a:t>MOOC Office 365 (pour les personnes disposant de la licence) :</a:t>
            </a:r>
          </a:p>
          <a:p>
            <a:pPr algn="just">
              <a:spcAft>
                <a:spcPts val="600"/>
              </a:spcAft>
            </a:pPr>
            <a:r>
              <a:rPr lang="fr-FR" sz="1600" dirty="0">
                <a:latin typeface="Calibri Light" panose="020F0302020204030204" pitchFamily="34" charset="0"/>
                <a:hlinkClick r:id="rId6"/>
              </a:rPr>
              <a:t>Télétravail : optimisez votre organisation même à distance !</a:t>
            </a:r>
            <a:endParaRPr lang="fr-FR" sz="1600" dirty="0">
              <a:latin typeface="Calibri Light" panose="020F0302020204030204" pitchFamily="34" charset="0"/>
            </a:endParaRPr>
          </a:p>
          <a:p>
            <a:pPr algn="just">
              <a:spcAft>
                <a:spcPts val="600"/>
              </a:spcAft>
            </a:pPr>
            <a:r>
              <a:rPr lang="fr-FR" sz="1600" dirty="0">
                <a:latin typeface="Calibri Light" panose="020F0302020204030204" pitchFamily="34" charset="0"/>
                <a:hlinkClick r:id="rId7"/>
              </a:rPr>
              <a:t>Télétravail : Garantir la confidentialité même à distance</a:t>
            </a:r>
            <a:endParaRPr lang="fr-FR" sz="1600" dirty="0">
              <a:latin typeface="Calibri Light" panose="020F0302020204030204" pitchFamily="34" charset="0"/>
            </a:endParaRPr>
          </a:p>
          <a:p>
            <a:pPr marL="0" indent="0" algn="just">
              <a:spcAft>
                <a:spcPts val="600"/>
              </a:spcAft>
              <a:buNone/>
            </a:pPr>
            <a:endParaRPr lang="fr-FR" sz="1600" dirty="0">
              <a:latin typeface="Calibri Light" panose="020F0302020204030204" pitchFamily="34" charset="0"/>
            </a:endParaRPr>
          </a:p>
        </p:txBody>
      </p:sp>
    </p:spTree>
    <p:extLst>
      <p:ext uri="{BB962C8B-B14F-4D97-AF65-F5344CB8AC3E}">
        <p14:creationId xmlns:p14="http://schemas.microsoft.com/office/powerpoint/2010/main" val="99311517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989</Words>
  <Application>Microsoft Office PowerPoint</Application>
  <PresentationFormat>Grand écran</PresentationFormat>
  <Paragraphs>83</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Calibri</vt:lpstr>
      <vt:lpstr>Calibri Light</vt:lpstr>
      <vt:lpstr>Courier New</vt:lpstr>
      <vt:lpstr>Thème Office</vt:lpstr>
      <vt:lpstr>REGLES TELETRAVAIL</vt:lpstr>
      <vt:lpstr>CADRE JURIDIQUE</vt:lpstr>
      <vt:lpstr>DEPART EN TELETRAVAIL</vt:lpstr>
      <vt:lpstr>REGLES D’EXERCICE DU TELETRAVAIL</vt:lpstr>
      <vt:lpstr>REGLES D’EXERCICE DU TELETRAVAIL</vt:lpstr>
      <vt:lpstr>REGLES D’EXERCICE DU TELETRAVAIL Consignes aux managers</vt:lpstr>
      <vt:lpstr>RETOUR SUR SITE</vt:lpstr>
      <vt:lpstr>DES OUTILS POUR VOUS AIDER</vt:lpstr>
      <vt:lpstr>DES OUTILS POUR VOUS AIDER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REGLES TELETRAVAIL</dc:title>
  <dc:creator>Balkis VICAIRE</dc:creator>
  <cp:lastModifiedBy>Balkis VICAIRE</cp:lastModifiedBy>
  <cp:revision>2</cp:revision>
  <dcterms:created xsi:type="dcterms:W3CDTF">2020-03-26T10:48:11Z</dcterms:created>
  <dcterms:modified xsi:type="dcterms:W3CDTF">2020-03-26T11:09:11Z</dcterms:modified>
</cp:coreProperties>
</file>